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Lst>
  <p:sldSz cy="5143500" cx="9144000"/>
  <p:notesSz cx="6858000" cy="9144000"/>
  <p:embeddedFontLst>
    <p:embeddedFont>
      <p:font typeface="Raleway"/>
      <p:regular r:id="rId64"/>
      <p:bold r:id="rId65"/>
      <p:italic r:id="rId66"/>
      <p:boldItalic r:id="rId67"/>
    </p:embeddedFont>
    <p:embeddedFont>
      <p:font typeface="Nunito"/>
      <p:regular r:id="rId68"/>
      <p:bold r:id="rId69"/>
      <p:italic r:id="rId70"/>
      <p:boldItalic r:id="rId71"/>
    </p:embeddedFont>
    <p:embeddedFont>
      <p:font typeface="Lato"/>
      <p:regular r:id="rId72"/>
      <p:bold r:id="rId73"/>
      <p:italic r:id="rId74"/>
      <p:boldItalic r:id="rId75"/>
    </p:embeddedFont>
    <p:embeddedFont>
      <p:font typeface="Montserrat"/>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80" roundtripDataSignature="AMtx7mhE66SrivbiHwQ4wF1XFxaBLxFGF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customschemas.google.com/relationships/presentationmetadata" Target="meta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Lato-bold.fntdata"/><Relationship Id="rId72" Type="http://schemas.openxmlformats.org/officeDocument/2006/relationships/font" Target="fonts/Lato-regular.fntdata"/><Relationship Id="rId31" Type="http://schemas.openxmlformats.org/officeDocument/2006/relationships/slide" Target="slides/slide25.xml"/><Relationship Id="rId75" Type="http://schemas.openxmlformats.org/officeDocument/2006/relationships/font" Target="fonts/Lato-boldItalic.fntdata"/><Relationship Id="rId30" Type="http://schemas.openxmlformats.org/officeDocument/2006/relationships/slide" Target="slides/slide24.xml"/><Relationship Id="rId74" Type="http://schemas.openxmlformats.org/officeDocument/2006/relationships/font" Target="fonts/Lato-italic.fntdata"/><Relationship Id="rId33" Type="http://schemas.openxmlformats.org/officeDocument/2006/relationships/slide" Target="slides/slide27.xml"/><Relationship Id="rId77" Type="http://schemas.openxmlformats.org/officeDocument/2006/relationships/font" Target="fonts/Montserrat-bold.fntdata"/><Relationship Id="rId32" Type="http://schemas.openxmlformats.org/officeDocument/2006/relationships/slide" Target="slides/slide26.xml"/><Relationship Id="rId76" Type="http://schemas.openxmlformats.org/officeDocument/2006/relationships/font" Target="fonts/Montserrat-regular.fntdata"/><Relationship Id="rId35" Type="http://schemas.openxmlformats.org/officeDocument/2006/relationships/slide" Target="slides/slide29.xml"/><Relationship Id="rId79" Type="http://schemas.openxmlformats.org/officeDocument/2006/relationships/font" Target="fonts/Montserrat-boldItalic.fntdata"/><Relationship Id="rId34" Type="http://schemas.openxmlformats.org/officeDocument/2006/relationships/slide" Target="slides/slide28.xml"/><Relationship Id="rId78" Type="http://schemas.openxmlformats.org/officeDocument/2006/relationships/font" Target="fonts/Montserrat-italic.fntdata"/><Relationship Id="rId71" Type="http://schemas.openxmlformats.org/officeDocument/2006/relationships/font" Target="fonts/Nunito-boldItalic.fntdata"/><Relationship Id="rId70" Type="http://schemas.openxmlformats.org/officeDocument/2006/relationships/font" Target="fonts/Nunito-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Raleway-regular.fntdata"/><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aleway-italic.fntdata"/><Relationship Id="rId21" Type="http://schemas.openxmlformats.org/officeDocument/2006/relationships/slide" Target="slides/slide15.xml"/><Relationship Id="rId65" Type="http://schemas.openxmlformats.org/officeDocument/2006/relationships/font" Target="fonts/Raleway-bold.fntdata"/><Relationship Id="rId24" Type="http://schemas.openxmlformats.org/officeDocument/2006/relationships/slide" Target="slides/slide18.xml"/><Relationship Id="rId68" Type="http://schemas.openxmlformats.org/officeDocument/2006/relationships/font" Target="fonts/Nunito-regular.fntdata"/><Relationship Id="rId23" Type="http://schemas.openxmlformats.org/officeDocument/2006/relationships/slide" Target="slides/slide17.xml"/><Relationship Id="rId67" Type="http://schemas.openxmlformats.org/officeDocument/2006/relationships/font" Target="fonts/Raleway-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Nunito-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4.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f8409bb9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f8409bb95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fc6221b64e_9_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gfc6221b64e_9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fc6221b64e_9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gfc6221b64e_9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fc6221b64e_9_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 name="Google Shape;335;gfc6221b64e_9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fc6221b64e_9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gfc6221b64e_9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fc6221b64e_9_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gfc6221b64e_9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f8409bb954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7" name="Google Shape;357;gf8409bb954_0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fc6221b64e_9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gfc6221b64e_9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fc6221b64e_9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1" name="Google Shape;371;gfc6221b64e_9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fc6221b64e_9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gfc6221b64e_9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fd2720fd9d_0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 name="Google Shape;387;gfd2720fd9d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cb7c9021aa_2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 name="Google Shape;395;gcb7c9021aa_2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0263009931_1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3" name="Google Shape;403;g10263009931_1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0263009931_1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 name="Google Shape;409;g10263009931_1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cb7c9021aa_2_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5" name="Google Shape;415;gcb7c9021aa_2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cb81ab64cb_0_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gcb81ab64cb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cb81ab64cb_0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gcb81ab64cb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cb81ab64c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6" name="Google Shape;436;gcb81ab64cb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cb81ab64cb_0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8" name="Google Shape;448;gcb81ab64cb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fc6221b64e_9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gfc6221b64e_9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cb81ab64cb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3" name="Google Shape;463;gcb81ab64cb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1da27f753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101da27f753_0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cb81ab64cb_0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9" name="Google Shape;469;gcb81ab64cb_0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fc6221b64e_9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6" name="Google Shape;476;gfc6221b64e_9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14f1dd000f2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2" name="Google Shape;482;g14f1dd000f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fc6221b64e_9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9" name="Google Shape;489;gfc6221b64e_9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cb81ab64cb_0_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5" name="Google Shape;495;gcb81ab64cb_0_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fc6221b64e_9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2" name="Google Shape;502;gfc6221b64e_9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cb81ab64cb_0_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9" name="Google Shape;509;gcb81ab64cb_0_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cb7c9021aa_2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6" name="Google Shape;516;gcb7c9021aa_2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cb7c9021aa_2_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3" name="Google Shape;523;gcb7c9021aa_2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cb81ab64c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0" name="Google Shape;530;gcb81ab64c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fc6221b64e_9_1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6" name="Google Shape;536;gfc6221b64e_9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fc6221b64e_9_1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3" name="Google Shape;543;gfc6221b64e_9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cb81ab64cb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1" name="Google Shape;551;gcb81ab64cb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139079a2eca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7" name="Google Shape;557;g139079a2ec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139079a2eca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5" name="Google Shape;565;g139079a2eca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139079a2eca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1" name="Google Shape;571;g139079a2eca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139079a2eca_0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8" name="Google Shape;578;g139079a2eca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139079a2eca_0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4" name="Google Shape;584;g139079a2eca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139079a2eca_0_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1" name="Google Shape;591;g139079a2eca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139079a2eca_0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9" name="Google Shape;599;g139079a2eca_0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008f31aed7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g1008f31aed7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139079a2eca_0_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7" name="Google Shape;607;g139079a2eca_0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139079a2eca_0_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5" name="Google Shape;615;g139079a2eca_0_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139079a2eca_0_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1" name="Google Shape;621;g139079a2eca_0_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139079a2eca_0_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9" name="Google Shape;629;g139079a2eca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139079a2eca_0_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6" name="Google Shape;636;g139079a2eca_0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4ea41483c9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3" name="Google Shape;643;g14ea41483c9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fc6221b64e_9_1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9" name="Google Shape;649;gfc6221b64e_9_1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100534e0d9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5" name="Google Shape;655;g100534e0d99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008f31aed7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1008f31aed7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008f31aed7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g1008f31aed7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cb7c9021aa_2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gcb7c9021aa_2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cb7c9021aa_2_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gcb7c9021aa_2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9"/>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29"/>
          <p:cNvGrpSpPr/>
          <p:nvPr/>
        </p:nvGrpSpPr>
        <p:grpSpPr>
          <a:xfrm>
            <a:off x="830392" y="1191256"/>
            <a:ext cx="745763" cy="45826"/>
            <a:chOff x="4580561" y="2589004"/>
            <a:chExt cx="1064464" cy="25200"/>
          </a:xfrm>
        </p:grpSpPr>
        <p:sp>
          <p:nvSpPr>
            <p:cNvPr id="12" name="Google Shape;12;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29"/>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29"/>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2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38"/>
          <p:cNvGrpSpPr/>
          <p:nvPr/>
        </p:nvGrpSpPr>
        <p:grpSpPr>
          <a:xfrm>
            <a:off x="830392" y="4169130"/>
            <a:ext cx="745763" cy="45826"/>
            <a:chOff x="4580561" y="2589004"/>
            <a:chExt cx="1064464" cy="25200"/>
          </a:xfrm>
        </p:grpSpPr>
        <p:sp>
          <p:nvSpPr>
            <p:cNvPr id="75" name="Google Shape;75;p3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38"/>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38"/>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79" name="Google Shape;79;p3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3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6" name="Shape 86"/>
        <p:cNvGrpSpPr/>
        <p:nvPr/>
      </p:nvGrpSpPr>
      <p:grpSpPr>
        <a:xfrm>
          <a:off x="0" y="0"/>
          <a:ext cx="0" cy="0"/>
          <a:chOff x="0" y="0"/>
          <a:chExt cx="0" cy="0"/>
        </a:xfrm>
      </p:grpSpPr>
      <p:sp>
        <p:nvSpPr>
          <p:cNvPr id="87" name="Google Shape;87;g101da27f753_0_1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 name="Google Shape;88;g101da27f753_0_119"/>
          <p:cNvGrpSpPr/>
          <p:nvPr/>
        </p:nvGrpSpPr>
        <p:grpSpPr>
          <a:xfrm>
            <a:off x="830394" y="1191276"/>
            <a:ext cx="745764" cy="45826"/>
            <a:chOff x="4580561" y="2589004"/>
            <a:chExt cx="1064464" cy="25200"/>
          </a:xfrm>
        </p:grpSpPr>
        <p:sp>
          <p:nvSpPr>
            <p:cNvPr id="89" name="Google Shape;89;g101da27f753_0_11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g101da27f753_0_11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 name="Google Shape;91;g101da27f753_0_11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92" name="Google Shape;92;g101da27f753_0_119"/>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93" name="Google Shape;93;g101da27f753_0_11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4" name="Shape 94"/>
        <p:cNvGrpSpPr/>
        <p:nvPr/>
      </p:nvGrpSpPr>
      <p:grpSpPr>
        <a:xfrm>
          <a:off x="0" y="0"/>
          <a:ext cx="0" cy="0"/>
          <a:chOff x="0" y="0"/>
          <a:chExt cx="0" cy="0"/>
        </a:xfrm>
      </p:grpSpPr>
      <p:sp>
        <p:nvSpPr>
          <p:cNvPr id="95" name="Google Shape;95;g101da27f753_0_111"/>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 name="Google Shape;96;g101da27f753_0_111"/>
          <p:cNvGrpSpPr/>
          <p:nvPr/>
        </p:nvGrpSpPr>
        <p:grpSpPr>
          <a:xfrm>
            <a:off x="830394" y="1191276"/>
            <a:ext cx="745764" cy="45826"/>
            <a:chOff x="4580561" y="2589004"/>
            <a:chExt cx="1064464" cy="25200"/>
          </a:xfrm>
        </p:grpSpPr>
        <p:sp>
          <p:nvSpPr>
            <p:cNvPr id="97" name="Google Shape;97;g101da27f753_0_1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g101da27f753_0_1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 name="Google Shape;99;g101da27f753_0_111"/>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00" name="Google Shape;100;g101da27f753_0_111"/>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01" name="Google Shape;101;g101da27f753_0_11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02" name="Shape 102"/>
        <p:cNvGrpSpPr/>
        <p:nvPr/>
      </p:nvGrpSpPr>
      <p:grpSpPr>
        <a:xfrm>
          <a:off x="0" y="0"/>
          <a:ext cx="0" cy="0"/>
          <a:chOff x="0" y="0"/>
          <a:chExt cx="0" cy="0"/>
        </a:xfrm>
      </p:grpSpPr>
      <p:grpSp>
        <p:nvGrpSpPr>
          <p:cNvPr id="103" name="Google Shape;103;g101da27f753_0_127"/>
          <p:cNvGrpSpPr/>
          <p:nvPr/>
        </p:nvGrpSpPr>
        <p:grpSpPr>
          <a:xfrm>
            <a:off x="830394" y="1191276"/>
            <a:ext cx="745764" cy="45826"/>
            <a:chOff x="4580561" y="2589004"/>
            <a:chExt cx="1064464" cy="25200"/>
          </a:xfrm>
        </p:grpSpPr>
        <p:sp>
          <p:nvSpPr>
            <p:cNvPr id="104" name="Google Shape;104;g101da27f753_0_12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g101da27f753_0_12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 name="Google Shape;106;g101da27f753_0_127"/>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07" name="Google Shape;107;g101da27f753_0_12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 name="Shape 108"/>
        <p:cNvGrpSpPr/>
        <p:nvPr/>
      </p:nvGrpSpPr>
      <p:grpSpPr>
        <a:xfrm>
          <a:off x="0" y="0"/>
          <a:ext cx="0" cy="0"/>
          <a:chOff x="0" y="0"/>
          <a:chExt cx="0" cy="0"/>
        </a:xfrm>
      </p:grpSpPr>
      <p:sp>
        <p:nvSpPr>
          <p:cNvPr id="109" name="Google Shape;109;g101da27f753_0_13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 name="Google Shape;110;g101da27f753_0_133"/>
          <p:cNvGrpSpPr/>
          <p:nvPr/>
        </p:nvGrpSpPr>
        <p:grpSpPr>
          <a:xfrm>
            <a:off x="830394" y="1191276"/>
            <a:ext cx="745764" cy="45826"/>
            <a:chOff x="4580561" y="2589004"/>
            <a:chExt cx="1064464" cy="25200"/>
          </a:xfrm>
        </p:grpSpPr>
        <p:sp>
          <p:nvSpPr>
            <p:cNvPr id="111" name="Google Shape;111;g101da27f753_0_13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101da27f753_0_13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 name="Google Shape;113;g101da27f753_0_13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14" name="Google Shape;114;g101da27f753_0_133"/>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5" name="Google Shape;115;g101da27f753_0_133"/>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6" name="Google Shape;116;g101da27f753_0_1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7" name="Shape 117"/>
        <p:cNvGrpSpPr/>
        <p:nvPr/>
      </p:nvGrpSpPr>
      <p:grpSpPr>
        <a:xfrm>
          <a:off x="0" y="0"/>
          <a:ext cx="0" cy="0"/>
          <a:chOff x="0" y="0"/>
          <a:chExt cx="0" cy="0"/>
        </a:xfrm>
      </p:grpSpPr>
      <p:sp>
        <p:nvSpPr>
          <p:cNvPr id="118" name="Google Shape;118;g101da27f753_0_14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 name="Google Shape;119;g101da27f753_0_142"/>
          <p:cNvGrpSpPr/>
          <p:nvPr/>
        </p:nvGrpSpPr>
        <p:grpSpPr>
          <a:xfrm>
            <a:off x="830394" y="1191276"/>
            <a:ext cx="745764" cy="45826"/>
            <a:chOff x="4580561" y="2589004"/>
            <a:chExt cx="1064464" cy="25200"/>
          </a:xfrm>
        </p:grpSpPr>
        <p:sp>
          <p:nvSpPr>
            <p:cNvPr id="120" name="Google Shape;120;g101da27f753_0_14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101da27f753_0_14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 name="Google Shape;122;g101da27f753_0_14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23" name="Google Shape;123;g101da27f753_0_14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g101da27f753_0_14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6" name="Google Shape;126;g101da27f753_0_149"/>
          <p:cNvGrpSpPr/>
          <p:nvPr/>
        </p:nvGrpSpPr>
        <p:grpSpPr>
          <a:xfrm>
            <a:off x="830394" y="1191276"/>
            <a:ext cx="745764" cy="45826"/>
            <a:chOff x="4580561" y="2589004"/>
            <a:chExt cx="1064464" cy="25200"/>
          </a:xfrm>
        </p:grpSpPr>
        <p:sp>
          <p:nvSpPr>
            <p:cNvPr id="127" name="Google Shape;127;g101da27f753_0_14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g101da27f753_0_14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9" name="Google Shape;129;g101da27f753_0_149"/>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30" name="Google Shape;130;g101da27f753_0_149"/>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31" name="Google Shape;131;g101da27f753_0_14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32" name="Shape 132"/>
        <p:cNvGrpSpPr/>
        <p:nvPr/>
      </p:nvGrpSpPr>
      <p:grpSpPr>
        <a:xfrm>
          <a:off x="0" y="0"/>
          <a:ext cx="0" cy="0"/>
          <a:chOff x="0" y="0"/>
          <a:chExt cx="0" cy="0"/>
        </a:xfrm>
      </p:grpSpPr>
      <p:grpSp>
        <p:nvGrpSpPr>
          <p:cNvPr id="133" name="Google Shape;133;g101da27f753_0_157"/>
          <p:cNvGrpSpPr/>
          <p:nvPr/>
        </p:nvGrpSpPr>
        <p:grpSpPr>
          <a:xfrm>
            <a:off x="830394" y="4169150"/>
            <a:ext cx="745764" cy="45826"/>
            <a:chOff x="4580561" y="2589004"/>
            <a:chExt cx="1064464" cy="25200"/>
          </a:xfrm>
        </p:grpSpPr>
        <p:sp>
          <p:nvSpPr>
            <p:cNvPr id="134" name="Google Shape;134;g101da27f753_0_15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g101da27f753_0_15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 name="Google Shape;136;g101da27f753_0_157"/>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37" name="Google Shape;137;g101da27f753_0_15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8" name="Shape 138"/>
        <p:cNvGrpSpPr/>
        <p:nvPr/>
      </p:nvGrpSpPr>
      <p:grpSpPr>
        <a:xfrm>
          <a:off x="0" y="0"/>
          <a:ext cx="0" cy="0"/>
          <a:chOff x="0" y="0"/>
          <a:chExt cx="0" cy="0"/>
        </a:xfrm>
      </p:grpSpPr>
      <p:sp>
        <p:nvSpPr>
          <p:cNvPr id="139" name="Google Shape;139;g101da27f753_0_163"/>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 name="Google Shape;140;g101da27f753_0_163"/>
          <p:cNvGrpSpPr/>
          <p:nvPr/>
        </p:nvGrpSpPr>
        <p:grpSpPr>
          <a:xfrm>
            <a:off x="830394" y="1191276"/>
            <a:ext cx="745764" cy="45826"/>
            <a:chOff x="4580561" y="2589004"/>
            <a:chExt cx="1064464" cy="25200"/>
          </a:xfrm>
        </p:grpSpPr>
        <p:sp>
          <p:nvSpPr>
            <p:cNvPr id="141" name="Google Shape;141;g101da27f753_0_16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g101da27f753_0_16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 name="Google Shape;143;g101da27f753_0_163"/>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44" name="Google Shape;144;g101da27f753_0_163"/>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45" name="Google Shape;145;g101da27f753_0_163"/>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46" name="Google Shape;146;g101da27f753_0_16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0"/>
          <p:cNvGrpSpPr/>
          <p:nvPr/>
        </p:nvGrpSpPr>
        <p:grpSpPr>
          <a:xfrm>
            <a:off x="830392" y="1191256"/>
            <a:ext cx="745763" cy="45826"/>
            <a:chOff x="4580561" y="2589004"/>
            <a:chExt cx="1064464" cy="25200"/>
          </a:xfrm>
        </p:grpSpPr>
        <p:sp>
          <p:nvSpPr>
            <p:cNvPr id="20" name="Google Shape;20;p3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3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3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7" name="Shape 147"/>
        <p:cNvGrpSpPr/>
        <p:nvPr/>
      </p:nvGrpSpPr>
      <p:grpSpPr>
        <a:xfrm>
          <a:off x="0" y="0"/>
          <a:ext cx="0" cy="0"/>
          <a:chOff x="0" y="0"/>
          <a:chExt cx="0" cy="0"/>
        </a:xfrm>
      </p:grpSpPr>
      <p:sp>
        <p:nvSpPr>
          <p:cNvPr id="148" name="Google Shape;148;g101da27f753_0_172"/>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49" name="Google Shape;149;g101da27f753_0_17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50" name="Shape 150"/>
        <p:cNvGrpSpPr/>
        <p:nvPr/>
      </p:nvGrpSpPr>
      <p:grpSpPr>
        <a:xfrm>
          <a:off x="0" y="0"/>
          <a:ext cx="0" cy="0"/>
          <a:chOff x="0" y="0"/>
          <a:chExt cx="0" cy="0"/>
        </a:xfrm>
      </p:grpSpPr>
      <p:grpSp>
        <p:nvGrpSpPr>
          <p:cNvPr id="151" name="Google Shape;151;g101da27f753_0_175"/>
          <p:cNvGrpSpPr/>
          <p:nvPr/>
        </p:nvGrpSpPr>
        <p:grpSpPr>
          <a:xfrm>
            <a:off x="830394" y="4169150"/>
            <a:ext cx="745764" cy="45826"/>
            <a:chOff x="4580561" y="2589004"/>
            <a:chExt cx="1064464" cy="25200"/>
          </a:xfrm>
        </p:grpSpPr>
        <p:sp>
          <p:nvSpPr>
            <p:cNvPr id="152" name="Google Shape;152;g101da27f753_0_17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g101da27f753_0_17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4" name="Google Shape;154;g101da27f753_0_175"/>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55" name="Google Shape;155;g101da27f753_0_175"/>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156" name="Google Shape;156;g101da27f753_0_17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7" name="Shape 157"/>
        <p:cNvGrpSpPr/>
        <p:nvPr/>
      </p:nvGrpSpPr>
      <p:grpSpPr>
        <a:xfrm>
          <a:off x="0" y="0"/>
          <a:ext cx="0" cy="0"/>
          <a:chOff x="0" y="0"/>
          <a:chExt cx="0" cy="0"/>
        </a:xfrm>
      </p:grpSpPr>
      <p:sp>
        <p:nvSpPr>
          <p:cNvPr id="158" name="Google Shape;158;g101da27f753_0_18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31"/>
          <p:cNvGrpSpPr/>
          <p:nvPr/>
        </p:nvGrpSpPr>
        <p:grpSpPr>
          <a:xfrm>
            <a:off x="830392" y="1191256"/>
            <a:ext cx="745763" cy="45826"/>
            <a:chOff x="4580561" y="2589004"/>
            <a:chExt cx="1064464" cy="25200"/>
          </a:xfrm>
        </p:grpSpPr>
        <p:sp>
          <p:nvSpPr>
            <p:cNvPr id="27" name="Google Shape;27;p3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31"/>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3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3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32"/>
          <p:cNvGrpSpPr/>
          <p:nvPr/>
        </p:nvGrpSpPr>
        <p:grpSpPr>
          <a:xfrm>
            <a:off x="830392" y="1191256"/>
            <a:ext cx="745763" cy="45826"/>
            <a:chOff x="4580561" y="2589004"/>
            <a:chExt cx="1064464" cy="25200"/>
          </a:xfrm>
        </p:grpSpPr>
        <p:sp>
          <p:nvSpPr>
            <p:cNvPr id="34" name="Google Shape;34;p3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3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7" name="Google Shape;37;p32"/>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32"/>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9" name="Google Shape;39;p3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3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33"/>
          <p:cNvGrpSpPr/>
          <p:nvPr/>
        </p:nvGrpSpPr>
        <p:grpSpPr>
          <a:xfrm>
            <a:off x="830392" y="1191256"/>
            <a:ext cx="745763" cy="45826"/>
            <a:chOff x="4580561" y="2589004"/>
            <a:chExt cx="1064464" cy="25200"/>
          </a:xfrm>
        </p:grpSpPr>
        <p:sp>
          <p:nvSpPr>
            <p:cNvPr id="43" name="Google Shape;43;p3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3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3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34"/>
          <p:cNvGrpSpPr/>
          <p:nvPr/>
        </p:nvGrpSpPr>
        <p:grpSpPr>
          <a:xfrm>
            <a:off x="830392" y="1191256"/>
            <a:ext cx="745763" cy="45826"/>
            <a:chOff x="4580561" y="2589004"/>
            <a:chExt cx="1064464" cy="25200"/>
          </a:xfrm>
        </p:grpSpPr>
        <p:sp>
          <p:nvSpPr>
            <p:cNvPr id="50" name="Google Shape;50;p3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3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34"/>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3" name="Google Shape;53;p34"/>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3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35"/>
          <p:cNvGrpSpPr/>
          <p:nvPr/>
        </p:nvGrpSpPr>
        <p:grpSpPr>
          <a:xfrm>
            <a:off x="830392" y="4169130"/>
            <a:ext cx="745763" cy="45826"/>
            <a:chOff x="4580561" y="2589004"/>
            <a:chExt cx="1064464" cy="25200"/>
          </a:xfrm>
        </p:grpSpPr>
        <p:sp>
          <p:nvSpPr>
            <p:cNvPr id="57" name="Google Shape;57;p3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35"/>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3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36"/>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36"/>
          <p:cNvGrpSpPr/>
          <p:nvPr/>
        </p:nvGrpSpPr>
        <p:grpSpPr>
          <a:xfrm>
            <a:off x="830392" y="1191256"/>
            <a:ext cx="745763" cy="45826"/>
            <a:chOff x="4580561" y="2589004"/>
            <a:chExt cx="1064464" cy="25200"/>
          </a:xfrm>
        </p:grpSpPr>
        <p:sp>
          <p:nvSpPr>
            <p:cNvPr id="64" name="Google Shape;64;p3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36"/>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7" name="Google Shape;67;p36"/>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36"/>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9" name="Google Shape;69;p3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37"/>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2" name="Google Shape;72;p3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2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2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82" name="Shape 82"/>
        <p:cNvGrpSpPr/>
        <p:nvPr/>
      </p:nvGrpSpPr>
      <p:grpSpPr>
        <a:xfrm>
          <a:off x="0" y="0"/>
          <a:ext cx="0" cy="0"/>
          <a:chOff x="0" y="0"/>
          <a:chExt cx="0" cy="0"/>
        </a:xfrm>
      </p:grpSpPr>
      <p:sp>
        <p:nvSpPr>
          <p:cNvPr id="83" name="Google Shape;83;g101da27f753_0_10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84" name="Google Shape;84;g101da27f753_0_10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5" name="Google Shape;85;g101da27f753_0_10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juanignaciocavalieri@gmail.com" TargetMode="External"/><Relationship Id="rId4" Type="http://schemas.openxmlformats.org/officeDocument/2006/relationships/hyperlink" Target="mailto:juanignaciocornet@gmail.com" TargetMode="External"/><Relationship Id="rId5" Type="http://schemas.openxmlformats.org/officeDocument/2006/relationships/hyperlink" Target="mailto:khodadad.pakdaman@gmail.com" TargetMode="External"/><Relationship Id="rId6"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6.png"/><Relationship Id="rId4" Type="http://schemas.openxmlformats.org/officeDocument/2006/relationships/image" Target="../media/image3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5.png"/><Relationship Id="rId4" Type="http://schemas.openxmlformats.org/officeDocument/2006/relationships/image" Target="../media/image3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arxiv.org/pdf/1311.2524.pdf" TargetMode="External"/><Relationship Id="rId4" Type="http://schemas.openxmlformats.org/officeDocument/2006/relationships/image" Target="../media/image5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www.huppelen.nl/publications/selectiveSearchDraft.pdf" TargetMode="External"/><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6.png"/><Relationship Id="rId4" Type="http://schemas.openxmlformats.org/officeDocument/2006/relationships/hyperlink" Target="https://jonathan-hui.medium.com/what-do-we-learn-from-region-based-object-detectors-faster-r-cnn-r-fcn-fpn-7e354377a7c9"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s://arxiv.org/pdf/1504.08083.pdf"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5.png"/><Relationship Id="rId4" Type="http://schemas.openxmlformats.org/officeDocument/2006/relationships/hyperlink" Target="https://jonathan-hui.medium.com/what-do-we-learn-from-region-based-object-detectors-faster-r-cnn-r-fcn-fpn-7e354377a7c9" TargetMode="External"/><Relationship Id="rId5" Type="http://schemas.openxmlformats.org/officeDocument/2006/relationships/image" Target="../media/image4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4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4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hyperlink" Target="https://cocodataset.org/#home" TargetMode="External"/><Relationship Id="rId4" Type="http://schemas.openxmlformats.org/officeDocument/2006/relationships/hyperlink" Target="http://host.robots.ox.ac.uk/pascal/VOC/" TargetMode="External"/><Relationship Id="rId5" Type="http://schemas.openxmlformats.org/officeDocument/2006/relationships/image" Target="../media/image2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s://arxiv.org/pdf/1506.01497.pdf"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4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5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5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4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5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hyperlink" Target="https://arxiv.org/pdf/1506.02640.pdf"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1.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4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4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4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hyperlink" Target="https://arxiv.org/pdf/1512.02325.pdf" TargetMode="External"/><Relationship Id="rId4" Type="http://schemas.openxmlformats.org/officeDocument/2006/relationships/image" Target="../media/image5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4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hyperlink" Target="https://arxiv.org/pdf/1708.02002.pdf"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5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61.png"/><Relationship Id="rId4" Type="http://schemas.openxmlformats.org/officeDocument/2006/relationships/image" Target="../media/image51.png"/></Relationships>
</file>

<file path=ppt/slides/_rels/slide5.xml.rels><?xml version="1.0" encoding="UTF-8" standalone="yes"?><Relationships xmlns="http://schemas.openxmlformats.org/package/2006/relationships"><Relationship Id="rId11" Type="http://schemas.openxmlformats.org/officeDocument/2006/relationships/image" Target="../media/image10.png"/><Relationship Id="rId10" Type="http://schemas.openxmlformats.org/officeDocument/2006/relationships/image" Target="../media/image17.png"/><Relationship Id="rId13" Type="http://schemas.openxmlformats.org/officeDocument/2006/relationships/image" Target="../media/image14.png"/><Relationship Id="rId12"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8.png"/><Relationship Id="rId15" Type="http://schemas.openxmlformats.org/officeDocument/2006/relationships/image" Target="../media/image20.png"/><Relationship Id="rId14" Type="http://schemas.openxmlformats.org/officeDocument/2006/relationships/image" Target="../media/image9.png"/><Relationship Id="rId16" Type="http://schemas.openxmlformats.org/officeDocument/2006/relationships/image" Target="../media/image19.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6.png"/><Relationship Id="rId8" Type="http://schemas.openxmlformats.org/officeDocument/2006/relationships/image" Target="../media/image1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hyperlink" Target="https://arxiv.org/pdf/1612.08242.pdf" TargetMode="External"/><Relationship Id="rId4" Type="http://schemas.openxmlformats.org/officeDocument/2006/relationships/image" Target="../media/image60.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5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5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5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0" Type="http://schemas.openxmlformats.org/officeDocument/2006/relationships/hyperlink" Target="https://arxiv.org/pdf/1911.09070.pdf" TargetMode="External"/><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hyperlink" Target="https://arxiv.org/pdf/1612.03144.pdf" TargetMode="External"/><Relationship Id="rId4" Type="http://schemas.openxmlformats.org/officeDocument/2006/relationships/hyperlink" Target="https://arxiv.org/pdf/1605.06409.pdf" TargetMode="External"/><Relationship Id="rId9" Type="http://schemas.openxmlformats.org/officeDocument/2006/relationships/hyperlink" Target="https://arxiv.org/pdf/2107.08430.pdf" TargetMode="External"/><Relationship Id="rId5" Type="http://schemas.openxmlformats.org/officeDocument/2006/relationships/hyperlink" Target="https://arxiv.org/pdf/1804.02767.pdf" TargetMode="External"/><Relationship Id="rId6" Type="http://schemas.openxmlformats.org/officeDocument/2006/relationships/hyperlink" Target="https://arxiv.org/pdf/2004.10934.pdf" TargetMode="External"/><Relationship Id="rId7" Type="http://schemas.openxmlformats.org/officeDocument/2006/relationships/hyperlink" Target="https://arxiv.org/pdf/2209.02976.pdf" TargetMode="External"/><Relationship Id="rId8" Type="http://schemas.openxmlformats.org/officeDocument/2006/relationships/hyperlink" Target="https://arxiv.org/pdf/2207.02696.pdf"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hyperlink" Target="https://roboflow.com/" TargetMode="External"/><Relationship Id="rId4" Type="http://schemas.openxmlformats.org/officeDocument/2006/relationships/hyperlink" Target="https://tensorflow-object-detection-api-tutorial.readthedocs.io/en/latest/" TargetMode="External"/><Relationship Id="rId5" Type="http://schemas.openxmlformats.org/officeDocument/2006/relationships/hyperlink" Target="https://detectron2.readthedocs.io/en/latest/" TargetMode="External"/><Relationship Id="rId6" Type="http://schemas.openxmlformats.org/officeDocument/2006/relationships/hyperlink" Target="https://docs.google.com/forms/d/e/1FAIpQLSfft_6uKg4g7DuKFp6WpEY4KCkab74CwTH_rxveGGpW1zIy1Q/viewfor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homepages.inf.ed.ac.uk/ckiw/postscript/ijcv_voc09.pdf"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7.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f8409bb954_0_0"/>
          <p:cNvSpPr txBox="1"/>
          <p:nvPr/>
        </p:nvSpPr>
        <p:spPr>
          <a:xfrm>
            <a:off x="396150" y="1332700"/>
            <a:ext cx="85308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 sz="2200" u="none" cap="none" strike="noStrike">
                <a:solidFill>
                  <a:srgbClr val="000000"/>
                </a:solidFill>
                <a:latin typeface="Montserrat"/>
                <a:ea typeface="Montserrat"/>
                <a:cs typeface="Montserrat"/>
                <a:sym typeface="Montserrat"/>
              </a:rPr>
              <a:t>Visión por Computadora II - CEAI - FIUBA</a:t>
            </a:r>
            <a:endParaRPr b="1" i="0" sz="2200" u="none" cap="none" strike="noStrike">
              <a:solidFill>
                <a:srgbClr val="000000"/>
              </a:solidFill>
              <a:latin typeface="Montserrat"/>
              <a:ea typeface="Montserrat"/>
              <a:cs typeface="Montserrat"/>
              <a:sym typeface="Montserrat"/>
            </a:endParaRPr>
          </a:p>
        </p:txBody>
      </p:sp>
      <p:sp>
        <p:nvSpPr>
          <p:cNvPr id="164" name="Google Shape;164;gf8409bb954_0_0"/>
          <p:cNvSpPr txBox="1"/>
          <p:nvPr/>
        </p:nvSpPr>
        <p:spPr>
          <a:xfrm>
            <a:off x="396150" y="3722100"/>
            <a:ext cx="81081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 sz="1700" u="none" cap="none" strike="noStrike">
                <a:solidFill>
                  <a:srgbClr val="000000"/>
                </a:solidFill>
                <a:latin typeface="Montserrat"/>
                <a:ea typeface="Montserrat"/>
                <a:cs typeface="Montserrat"/>
                <a:sym typeface="Montserrat"/>
              </a:rPr>
              <a:t>Profesores:</a:t>
            </a:r>
            <a:endParaRPr b="0" i="0" sz="1700" u="none" cap="none" strike="noStrike">
              <a:solidFill>
                <a:srgbClr val="000000"/>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Cavalieri Juan Ignacio - </a:t>
            </a:r>
            <a:r>
              <a:rPr b="0" i="0" lang="es" sz="1700" u="sng" cap="none" strike="noStrike">
                <a:solidFill>
                  <a:schemeClr val="accent1"/>
                </a:solidFill>
                <a:latin typeface="Montserrat"/>
                <a:ea typeface="Montserrat"/>
                <a:cs typeface="Montserrat"/>
                <a:sym typeface="Montserrat"/>
                <a:hlinkClick r:id="rId3">
                  <a:extLst>
                    <a:ext uri="{A12FA001-AC4F-418D-AE19-62706E023703}">
                      <ahyp:hlinkClr val="tx"/>
                    </a:ext>
                  </a:extLst>
                </a:hlinkClick>
              </a:rPr>
              <a:t>juanignaciocavalieri@gmail.com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Cornet Juan Ignacio - </a:t>
            </a:r>
            <a:r>
              <a:rPr b="0" i="0" lang="es" sz="1700" u="sng" cap="none" strike="noStrike">
                <a:solidFill>
                  <a:schemeClr val="accent1"/>
                </a:solidFill>
                <a:latin typeface="Montserrat"/>
                <a:ea typeface="Montserrat"/>
                <a:cs typeface="Montserrat"/>
                <a:sym typeface="Montserrat"/>
                <a:hlinkClick r:id="rId4">
                  <a:extLst>
                    <a:ext uri="{A12FA001-AC4F-418D-AE19-62706E023703}">
                      <ahyp:hlinkClr val="tx"/>
                    </a:ext>
                  </a:extLst>
                </a:hlinkClick>
              </a:rPr>
              <a:t>juanignaciocornet@gmail.com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Seyed Pakdaman - </a:t>
            </a:r>
            <a:r>
              <a:rPr b="0" i="0" lang="es" sz="1700" u="sng" cap="none" strike="noStrike">
                <a:solidFill>
                  <a:schemeClr val="accent1"/>
                </a:solidFill>
                <a:latin typeface="Montserrat"/>
                <a:ea typeface="Montserrat"/>
                <a:cs typeface="Montserrat"/>
                <a:sym typeface="Montserrat"/>
                <a:hlinkClick r:id="rId5">
                  <a:extLst>
                    <a:ext uri="{A12FA001-AC4F-418D-AE19-62706E023703}">
                      <ahyp:hlinkClr val="tx"/>
                    </a:ext>
                  </a:extLst>
                </a:hlinkClick>
              </a:rPr>
              <a:t>khodadad.pakdaman@gmail.com</a:t>
            </a:r>
            <a:endParaRPr b="0" i="0" sz="1700" u="none" cap="none" strike="noStrike">
              <a:solidFill>
                <a:srgbClr val="000000"/>
              </a:solidFill>
              <a:latin typeface="Montserrat"/>
              <a:ea typeface="Montserrat"/>
              <a:cs typeface="Montserrat"/>
              <a:sym typeface="Montserrat"/>
            </a:endParaRPr>
          </a:p>
        </p:txBody>
      </p:sp>
      <p:pic>
        <p:nvPicPr>
          <p:cNvPr id="165" name="Google Shape;165;gf8409bb954_0_0"/>
          <p:cNvPicPr preferRelativeResize="0"/>
          <p:nvPr/>
        </p:nvPicPr>
        <p:blipFill rotWithShape="1">
          <a:blip r:embed="rId6">
            <a:alphaModFix/>
          </a:blip>
          <a:srcRect b="0" l="0" r="0" t="0"/>
          <a:stretch/>
        </p:blipFill>
        <p:spPr>
          <a:xfrm>
            <a:off x="3128025" y="2193875"/>
            <a:ext cx="3067050" cy="14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gfc6221b64e_9_32"/>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23" name="Google Shape;323;gfc6221b64e_9_32"/>
          <p:cNvSpPr txBox="1"/>
          <p:nvPr/>
        </p:nvSpPr>
        <p:spPr>
          <a:xfrm>
            <a:off x="729450" y="1332500"/>
            <a:ext cx="7828800" cy="2262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obtener la curva Precision-Recall, debemos poder calcular ambas métricas por separado. Podemos hacer esto dado que estamos trabajando sobre un conjunto de datos del cual conocemos, previamente, todas sus etiquetas.</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refrescar..</a:t>
            </a:r>
            <a:endParaRPr b="0" i="0" sz="1500" u="none" cap="none" strike="noStrike">
              <a:solidFill>
                <a:srgbClr val="000000"/>
              </a:solidFill>
              <a:latin typeface="Montserrat"/>
              <a:ea typeface="Montserrat"/>
              <a:cs typeface="Montserrat"/>
              <a:sym typeface="Montserrat"/>
            </a:endParaRPr>
          </a:p>
          <a:p>
            <a:pPr indent="-323850" lvl="0" marL="457200" marR="0" rtl="0" algn="just">
              <a:lnSpc>
                <a:spcPct val="100000"/>
              </a:lnSpc>
              <a:spcBef>
                <a:spcPts val="0"/>
              </a:spcBef>
              <a:spcAft>
                <a:spcPts val="0"/>
              </a:spcAft>
              <a:buClr>
                <a:srgbClr val="000000"/>
              </a:buClr>
              <a:buSzPts val="1500"/>
              <a:buFont typeface="Montserrat"/>
              <a:buChar char="●"/>
            </a:pPr>
            <a:r>
              <a:rPr b="0" i="0" lang="es" sz="1500" u="none" cap="none" strike="noStrike">
                <a:solidFill>
                  <a:srgbClr val="000000"/>
                </a:solidFill>
                <a:latin typeface="Montserrat"/>
                <a:ea typeface="Montserrat"/>
                <a:cs typeface="Montserrat"/>
                <a:sym typeface="Montserrat"/>
              </a:rPr>
              <a:t>Precisión responde a la pregunta: ¿Cuando el modelo predice, con que frecuencia lo hace correctamente?</a:t>
            </a:r>
            <a:endParaRPr b="0" i="0" sz="1500" u="none" cap="none" strike="noStrike">
              <a:solidFill>
                <a:srgbClr val="000000"/>
              </a:solidFill>
              <a:latin typeface="Montserrat"/>
              <a:ea typeface="Montserrat"/>
              <a:cs typeface="Montserrat"/>
              <a:sym typeface="Montserrat"/>
            </a:endParaRPr>
          </a:p>
          <a:p>
            <a:pPr indent="-323850" lvl="0" marL="457200" marR="0" rtl="0" algn="just">
              <a:lnSpc>
                <a:spcPct val="100000"/>
              </a:lnSpc>
              <a:spcBef>
                <a:spcPts val="0"/>
              </a:spcBef>
              <a:spcAft>
                <a:spcPts val="0"/>
              </a:spcAft>
              <a:buClr>
                <a:srgbClr val="000000"/>
              </a:buClr>
              <a:buSzPts val="1500"/>
              <a:buFont typeface="Montserrat"/>
              <a:buChar char="●"/>
            </a:pPr>
            <a:r>
              <a:rPr b="0" i="0" lang="es" sz="1500" u="none" cap="none" strike="noStrike">
                <a:solidFill>
                  <a:srgbClr val="000000"/>
                </a:solidFill>
                <a:latin typeface="Montserrat"/>
                <a:ea typeface="Montserrat"/>
                <a:cs typeface="Montserrat"/>
                <a:sym typeface="Montserrat"/>
              </a:rPr>
              <a:t>Recall responde a la pregunta: ¿Con qué frecuencia predijo el modelo correctamente cada vez que debería haberlo hecho?</a:t>
            </a:r>
            <a:endParaRPr b="0" i="0" sz="1500" u="none" cap="none" strike="noStrike">
              <a:solidFill>
                <a:srgbClr val="000000"/>
              </a:solidFill>
              <a:latin typeface="Montserrat"/>
              <a:ea typeface="Montserrat"/>
              <a:cs typeface="Montserrat"/>
              <a:sym typeface="Montserrat"/>
            </a:endParaRPr>
          </a:p>
        </p:txBody>
      </p:sp>
      <p:pic>
        <p:nvPicPr>
          <p:cNvPr id="324" name="Google Shape;324;gfc6221b64e_9_32"/>
          <p:cNvPicPr preferRelativeResize="0"/>
          <p:nvPr/>
        </p:nvPicPr>
        <p:blipFill rotWithShape="1">
          <a:blip r:embed="rId3">
            <a:alphaModFix/>
          </a:blip>
          <a:srcRect b="0" l="0" r="0" t="0"/>
          <a:stretch/>
        </p:blipFill>
        <p:spPr>
          <a:xfrm>
            <a:off x="1636650" y="3790050"/>
            <a:ext cx="2386046" cy="855375"/>
          </a:xfrm>
          <a:prstGeom prst="rect">
            <a:avLst/>
          </a:prstGeom>
          <a:noFill/>
          <a:ln>
            <a:noFill/>
          </a:ln>
        </p:spPr>
      </p:pic>
      <p:pic>
        <p:nvPicPr>
          <p:cNvPr id="325" name="Google Shape;325;gfc6221b64e_9_32"/>
          <p:cNvPicPr preferRelativeResize="0"/>
          <p:nvPr/>
        </p:nvPicPr>
        <p:blipFill rotWithShape="1">
          <a:blip r:embed="rId4">
            <a:alphaModFix/>
          </a:blip>
          <a:srcRect b="0" l="0" r="0" t="0"/>
          <a:stretch/>
        </p:blipFill>
        <p:spPr>
          <a:xfrm>
            <a:off x="4796350" y="3874875"/>
            <a:ext cx="2877175" cy="855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gfc6221b64e_9_40"/>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31" name="Google Shape;331;gfc6221b64e_9_40"/>
          <p:cNvSpPr txBox="1"/>
          <p:nvPr/>
        </p:nvSpPr>
        <p:spPr>
          <a:xfrm>
            <a:off x="729450" y="1332500"/>
            <a:ext cx="78288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Supongamos que tenemos la siguiente imagen con dos etiquetas:</a:t>
            </a:r>
            <a:endParaRPr b="0" i="0" sz="1400" u="none" cap="none" strike="noStrike">
              <a:solidFill>
                <a:srgbClr val="000000"/>
              </a:solidFill>
              <a:latin typeface="Montserrat"/>
              <a:ea typeface="Montserrat"/>
              <a:cs typeface="Montserrat"/>
              <a:sym typeface="Montserrat"/>
            </a:endParaRPr>
          </a:p>
        </p:txBody>
      </p:sp>
      <p:pic>
        <p:nvPicPr>
          <p:cNvPr id="332" name="Google Shape;332;gfc6221b64e_9_40"/>
          <p:cNvPicPr preferRelativeResize="0"/>
          <p:nvPr/>
        </p:nvPicPr>
        <p:blipFill rotWithShape="1">
          <a:blip r:embed="rId3">
            <a:alphaModFix/>
          </a:blip>
          <a:srcRect b="0" l="0" r="0" t="0"/>
          <a:stretch/>
        </p:blipFill>
        <p:spPr>
          <a:xfrm>
            <a:off x="2449725" y="1823250"/>
            <a:ext cx="4248150" cy="2857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gfc6221b64e_9_49"/>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38" name="Google Shape;338;gfc6221b64e_9_49"/>
          <p:cNvSpPr txBox="1"/>
          <p:nvPr/>
        </p:nvSpPr>
        <p:spPr>
          <a:xfrm>
            <a:off x="729450" y="1332500"/>
            <a:ext cx="7828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Definimos, entonces, que una predicción se considera </a:t>
            </a:r>
            <a:r>
              <a:rPr b="1" i="0" lang="es" sz="1400" u="none" cap="none" strike="noStrike">
                <a:solidFill>
                  <a:srgbClr val="000000"/>
                </a:solidFill>
                <a:latin typeface="Montserrat"/>
                <a:ea typeface="Montserrat"/>
                <a:cs typeface="Montserrat"/>
                <a:sym typeface="Montserrat"/>
              </a:rPr>
              <a:t>TP</a:t>
            </a:r>
            <a:r>
              <a:rPr b="0" i="0" lang="es" sz="1400" u="none" cap="none" strike="noStrike">
                <a:solidFill>
                  <a:srgbClr val="000000"/>
                </a:solidFill>
                <a:latin typeface="Montserrat"/>
                <a:ea typeface="Montserrat"/>
                <a:cs typeface="Montserrat"/>
                <a:sym typeface="Montserrat"/>
              </a:rPr>
              <a:t> si la confianza en que existe un objeto es mayor a cierto umbral, si la clase persona está bien predicha y si el IoU es mayor cierto valor.</a:t>
            </a:r>
            <a:endParaRPr b="0" i="0" sz="1400" u="none" cap="none" strike="noStrike">
              <a:solidFill>
                <a:srgbClr val="000000"/>
              </a:solidFill>
              <a:latin typeface="Montserrat"/>
              <a:ea typeface="Montserrat"/>
              <a:cs typeface="Montserrat"/>
              <a:sym typeface="Montserrat"/>
            </a:endParaRPr>
          </a:p>
        </p:txBody>
      </p:sp>
      <p:pic>
        <p:nvPicPr>
          <p:cNvPr id="339" name="Google Shape;339;gfc6221b64e_9_49"/>
          <p:cNvPicPr preferRelativeResize="0"/>
          <p:nvPr/>
        </p:nvPicPr>
        <p:blipFill rotWithShape="1">
          <a:blip r:embed="rId3">
            <a:alphaModFix/>
          </a:blip>
          <a:srcRect b="0" l="0" r="0" t="0"/>
          <a:stretch/>
        </p:blipFill>
        <p:spPr>
          <a:xfrm>
            <a:off x="3558000" y="2234525"/>
            <a:ext cx="2171700" cy="2867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gfc6221b64e_9_5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45" name="Google Shape;345;gfc6221b64e_9_56"/>
          <p:cNvSpPr txBox="1"/>
          <p:nvPr/>
        </p:nvSpPr>
        <p:spPr>
          <a:xfrm>
            <a:off x="729450" y="1332500"/>
            <a:ext cx="7828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predicción será </a:t>
            </a:r>
            <a:r>
              <a:rPr b="1" i="0" lang="es" sz="1400" u="none" cap="none" strike="noStrike">
                <a:solidFill>
                  <a:srgbClr val="000000"/>
                </a:solidFill>
                <a:latin typeface="Montserrat"/>
                <a:ea typeface="Montserrat"/>
                <a:cs typeface="Montserrat"/>
                <a:sym typeface="Montserrat"/>
              </a:rPr>
              <a:t>FP</a:t>
            </a:r>
            <a:r>
              <a:rPr b="0" i="0" lang="es" sz="1400" u="none" cap="none" strike="noStrike">
                <a:solidFill>
                  <a:srgbClr val="000000"/>
                </a:solidFill>
                <a:latin typeface="Montserrat"/>
                <a:ea typeface="Montserrat"/>
                <a:cs typeface="Montserrat"/>
                <a:sym typeface="Montserrat"/>
              </a:rPr>
              <a:t> si, por ejemplo, el IoU no supera el umbral establecido, si hay BB duplicados (en ese caso solo se toma uno como correcto) o si directamente no hay intersecciones entre el BB y el ground truth.</a:t>
            </a:r>
            <a:endParaRPr b="0" i="0" sz="1400" u="none" cap="none" strike="noStrike">
              <a:solidFill>
                <a:srgbClr val="000000"/>
              </a:solidFill>
              <a:latin typeface="Montserrat"/>
              <a:ea typeface="Montserrat"/>
              <a:cs typeface="Montserrat"/>
              <a:sym typeface="Montserrat"/>
            </a:endParaRPr>
          </a:p>
        </p:txBody>
      </p:sp>
      <p:pic>
        <p:nvPicPr>
          <p:cNvPr id="346" name="Google Shape;346;gfc6221b64e_9_56"/>
          <p:cNvPicPr preferRelativeResize="0"/>
          <p:nvPr/>
        </p:nvPicPr>
        <p:blipFill rotWithShape="1">
          <a:blip r:embed="rId3">
            <a:alphaModFix/>
          </a:blip>
          <a:srcRect b="0" l="0" r="0" t="0"/>
          <a:stretch/>
        </p:blipFill>
        <p:spPr>
          <a:xfrm>
            <a:off x="1325138" y="2358750"/>
            <a:ext cx="6497316" cy="2674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gfc6221b64e_9_63"/>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352" name="Google Shape;352;gfc6221b64e_9_63"/>
          <p:cNvSpPr txBox="1"/>
          <p:nvPr/>
        </p:nvSpPr>
        <p:spPr>
          <a:xfrm>
            <a:off x="729450" y="1332500"/>
            <a:ext cx="7828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último, la predicción será </a:t>
            </a:r>
            <a:r>
              <a:rPr b="1" i="0" lang="es" sz="1400" u="none" cap="none" strike="noStrike">
                <a:solidFill>
                  <a:srgbClr val="000000"/>
                </a:solidFill>
                <a:latin typeface="Montserrat"/>
                <a:ea typeface="Montserrat"/>
                <a:cs typeface="Montserrat"/>
                <a:sym typeface="Montserrat"/>
              </a:rPr>
              <a:t>FN</a:t>
            </a:r>
            <a:r>
              <a:rPr b="0" i="0" lang="es" sz="1400" u="none" cap="none" strike="noStrike">
                <a:solidFill>
                  <a:srgbClr val="000000"/>
                </a:solidFill>
                <a:latin typeface="Montserrat"/>
                <a:ea typeface="Montserrat"/>
                <a:cs typeface="Montserrat"/>
                <a:sym typeface="Montserrat"/>
              </a:rPr>
              <a:t> si el modelo no es capaz de realizar la detección o si la clase predicha no es la correcta.</a:t>
            </a:r>
            <a:endParaRPr b="0" i="0" sz="1400" u="none" cap="none" strike="noStrike">
              <a:solidFill>
                <a:srgbClr val="000000"/>
              </a:solidFill>
              <a:latin typeface="Montserrat"/>
              <a:ea typeface="Montserrat"/>
              <a:cs typeface="Montserrat"/>
              <a:sym typeface="Montserrat"/>
            </a:endParaRPr>
          </a:p>
        </p:txBody>
      </p:sp>
      <p:pic>
        <p:nvPicPr>
          <p:cNvPr id="353" name="Google Shape;353;gfc6221b64e_9_63"/>
          <p:cNvPicPr preferRelativeResize="0"/>
          <p:nvPr/>
        </p:nvPicPr>
        <p:blipFill rotWithShape="1">
          <a:blip r:embed="rId3">
            <a:alphaModFix/>
          </a:blip>
          <a:srcRect b="0" l="0" r="0" t="0"/>
          <a:stretch/>
        </p:blipFill>
        <p:spPr>
          <a:xfrm>
            <a:off x="2131475" y="2090200"/>
            <a:ext cx="1924050" cy="2590800"/>
          </a:xfrm>
          <a:prstGeom prst="rect">
            <a:avLst/>
          </a:prstGeom>
          <a:noFill/>
          <a:ln>
            <a:noFill/>
          </a:ln>
        </p:spPr>
      </p:pic>
      <p:pic>
        <p:nvPicPr>
          <p:cNvPr id="354" name="Google Shape;354;gfc6221b64e_9_63"/>
          <p:cNvPicPr preferRelativeResize="0"/>
          <p:nvPr/>
        </p:nvPicPr>
        <p:blipFill rotWithShape="1">
          <a:blip r:embed="rId4">
            <a:alphaModFix/>
          </a:blip>
          <a:srcRect b="0" l="0" r="0" t="0"/>
          <a:stretch/>
        </p:blipFill>
        <p:spPr>
          <a:xfrm>
            <a:off x="5290225" y="2064438"/>
            <a:ext cx="2001495" cy="26423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gf8409bb954_0_91"/>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60" name="Google Shape;360;gf8409bb954_0_91"/>
          <p:cNvSpPr txBox="1"/>
          <p:nvPr/>
        </p:nvSpPr>
        <p:spPr>
          <a:xfrm>
            <a:off x="773075" y="1370925"/>
            <a:ext cx="7864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Veamos cómo se obtiene el mAP con un ejemplo. Supongamos que tenemos un modelo que está entrenado para detectar gatos. Además, tenemos un conjunto de 12 imágenes de test, con 12 etiquetas y recibimos del modelo, 12 predicciones.</a:t>
            </a:r>
            <a:endParaRPr b="0" i="0" sz="1400" u="none" cap="none" strike="noStrike">
              <a:solidFill>
                <a:srgbClr val="000000"/>
              </a:solidFill>
              <a:latin typeface="Montserrat"/>
              <a:ea typeface="Montserrat"/>
              <a:cs typeface="Montserrat"/>
              <a:sym typeface="Montserrat"/>
            </a:endParaRPr>
          </a:p>
        </p:txBody>
      </p:sp>
      <p:pic>
        <p:nvPicPr>
          <p:cNvPr id="361" name="Google Shape;361;gf8409bb954_0_91"/>
          <p:cNvPicPr preferRelativeResize="0"/>
          <p:nvPr/>
        </p:nvPicPr>
        <p:blipFill rotWithShape="1">
          <a:blip r:embed="rId3">
            <a:alphaModFix/>
          </a:blip>
          <a:srcRect b="0" l="0" r="0" t="0"/>
          <a:stretch/>
        </p:blipFill>
        <p:spPr>
          <a:xfrm>
            <a:off x="2554050" y="2261850"/>
            <a:ext cx="3938767" cy="2881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gfc6221b64e_9_72"/>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67" name="Google Shape;367;gfc6221b64e_9_72"/>
          <p:cNvSpPr txBox="1"/>
          <p:nvPr/>
        </p:nvSpPr>
        <p:spPr>
          <a:xfrm>
            <a:off x="773075" y="1370925"/>
            <a:ext cx="78648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Primero ordenamos las predicciones por nivel de confianza y evaluamos si pasan el umbral de IoU, que, en este caso, lo dejamos en 0.5. Luego, vamos obteniendo los valores de precision y recall (últimas dos columnas de la tabla)</a:t>
            </a:r>
            <a:endParaRPr b="0" i="0" sz="1400" u="none" cap="none" strike="noStrike">
              <a:solidFill>
                <a:srgbClr val="000000"/>
              </a:solidFill>
              <a:latin typeface="Montserrat"/>
              <a:ea typeface="Montserrat"/>
              <a:cs typeface="Montserrat"/>
              <a:sym typeface="Montserrat"/>
            </a:endParaRPr>
          </a:p>
        </p:txBody>
      </p:sp>
      <p:pic>
        <p:nvPicPr>
          <p:cNvPr id="368" name="Google Shape;368;gfc6221b64e_9_72"/>
          <p:cNvPicPr preferRelativeResize="0"/>
          <p:nvPr/>
        </p:nvPicPr>
        <p:blipFill rotWithShape="1">
          <a:blip r:embed="rId3">
            <a:alphaModFix/>
          </a:blip>
          <a:srcRect b="0" l="0" r="0" t="0"/>
          <a:stretch/>
        </p:blipFill>
        <p:spPr>
          <a:xfrm>
            <a:off x="1251238" y="2159600"/>
            <a:ext cx="6908465" cy="28521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gfc6221b64e_9_79"/>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74" name="Google Shape;374;gfc6221b64e_9_79"/>
          <p:cNvSpPr txBox="1"/>
          <p:nvPr/>
        </p:nvSpPr>
        <p:spPr>
          <a:xfrm>
            <a:off x="773075" y="1370925"/>
            <a:ext cx="7864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vez obtenidos los valores de precision y recall para el conjunto de datos, los llevamos a una gráfica. </a:t>
            </a:r>
            <a:endParaRPr b="0" i="0" sz="1400" u="none" cap="none" strike="noStrike">
              <a:solidFill>
                <a:srgbClr val="000000"/>
              </a:solidFill>
              <a:latin typeface="Montserrat"/>
              <a:ea typeface="Montserrat"/>
              <a:cs typeface="Montserrat"/>
              <a:sym typeface="Montserrat"/>
            </a:endParaRPr>
          </a:p>
        </p:txBody>
      </p:sp>
      <p:pic>
        <p:nvPicPr>
          <p:cNvPr id="375" name="Google Shape;375;gfc6221b64e_9_79"/>
          <p:cNvPicPr preferRelativeResize="0"/>
          <p:nvPr/>
        </p:nvPicPr>
        <p:blipFill rotWithShape="1">
          <a:blip r:embed="rId3">
            <a:alphaModFix/>
          </a:blip>
          <a:srcRect b="0" l="0" r="0" t="0"/>
          <a:stretch/>
        </p:blipFill>
        <p:spPr>
          <a:xfrm>
            <a:off x="851138" y="2237025"/>
            <a:ext cx="3558275" cy="2636475"/>
          </a:xfrm>
          <a:prstGeom prst="rect">
            <a:avLst/>
          </a:prstGeom>
          <a:noFill/>
          <a:ln>
            <a:noFill/>
          </a:ln>
        </p:spPr>
      </p:pic>
      <p:sp>
        <p:nvSpPr>
          <p:cNvPr id="376" name="Google Shape;376;gfc6221b64e_9_79"/>
          <p:cNvSpPr txBox="1"/>
          <p:nvPr/>
        </p:nvSpPr>
        <p:spPr>
          <a:xfrm>
            <a:off x="4513475" y="2127625"/>
            <a:ext cx="42450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Notar que: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Para diferentes valores de umbral de IoU, la gráfica puede tomar formas distintas.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Independientemente del valor de IoU que se elija, el recall nunca llegará a 100 porque hubo un FN.</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gfc6221b64e_9_87"/>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a:latin typeface="Montserrat"/>
              <a:ea typeface="Montserrat"/>
              <a:cs typeface="Montserrat"/>
              <a:sym typeface="Montserrat"/>
            </a:endParaRPr>
          </a:p>
        </p:txBody>
      </p:sp>
      <p:sp>
        <p:nvSpPr>
          <p:cNvPr id="382" name="Google Shape;382;gfc6221b64e_9_87"/>
          <p:cNvSpPr txBox="1"/>
          <p:nvPr/>
        </p:nvSpPr>
        <p:spPr>
          <a:xfrm>
            <a:off x="773075" y="1370925"/>
            <a:ext cx="7864800" cy="615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valor final de la métrica de AP puede obtenerse de distintas formas. En este caso se interpola la gráfica tomando N=11 puntos sobre la misma para calcular el valor final.</a:t>
            </a:r>
            <a:endParaRPr b="0" i="0" sz="1400" u="none" cap="none" strike="noStrike">
              <a:solidFill>
                <a:srgbClr val="000000"/>
              </a:solidFill>
              <a:latin typeface="Montserrat"/>
              <a:ea typeface="Montserrat"/>
              <a:cs typeface="Montserrat"/>
              <a:sym typeface="Montserrat"/>
            </a:endParaRPr>
          </a:p>
        </p:txBody>
      </p:sp>
      <p:pic>
        <p:nvPicPr>
          <p:cNvPr id="383" name="Google Shape;383;gfc6221b64e_9_87"/>
          <p:cNvPicPr preferRelativeResize="0"/>
          <p:nvPr/>
        </p:nvPicPr>
        <p:blipFill rotWithShape="1">
          <a:blip r:embed="rId3">
            <a:alphaModFix/>
          </a:blip>
          <a:srcRect b="0" l="0" r="0" t="0"/>
          <a:stretch/>
        </p:blipFill>
        <p:spPr>
          <a:xfrm>
            <a:off x="727650" y="2237025"/>
            <a:ext cx="3617907" cy="2852175"/>
          </a:xfrm>
          <a:prstGeom prst="rect">
            <a:avLst/>
          </a:prstGeom>
          <a:noFill/>
          <a:ln>
            <a:noFill/>
          </a:ln>
        </p:spPr>
      </p:pic>
      <p:sp>
        <p:nvSpPr>
          <p:cNvPr id="384" name="Google Shape;384;gfc6221b64e_9_87"/>
          <p:cNvSpPr txBox="1"/>
          <p:nvPr/>
        </p:nvSpPr>
        <p:spPr>
          <a:xfrm>
            <a:off x="4482500" y="2251575"/>
            <a:ext cx="4430700" cy="86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este caso el cálculo queda:</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600"/>
              <a:buFont typeface="Arial"/>
              <a:buNone/>
            </a:pPr>
            <a:r>
              <a:rPr b="0" i="0" lang="es" sz="1600" u="none" cap="none" strike="noStrike">
                <a:solidFill>
                  <a:srgbClr val="000000"/>
                </a:solidFill>
                <a:latin typeface="Cambria"/>
                <a:ea typeface="Cambria"/>
                <a:cs typeface="Cambria"/>
                <a:sym typeface="Cambria"/>
              </a:rPr>
              <a:t>AP = (7 x 1.0 + 3 x 0.9 + 1 x 0.0)/11 = 0.88</a:t>
            </a:r>
            <a:endParaRPr b="0" i="0" sz="1600" u="none" cap="none" strike="noStrike">
              <a:solidFill>
                <a:srgbClr val="000000"/>
              </a:solidFill>
              <a:latin typeface="Cambria"/>
              <a:ea typeface="Cambria"/>
              <a:cs typeface="Cambria"/>
              <a:sym typeface="Cambri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gfd2720fd9d_0_40"/>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a:latin typeface="Montserrat"/>
              <a:ea typeface="Montserrat"/>
              <a:cs typeface="Montserrat"/>
              <a:sym typeface="Montserrat"/>
            </a:endParaRPr>
          </a:p>
        </p:txBody>
      </p:sp>
      <p:sp>
        <p:nvSpPr>
          <p:cNvPr id="390" name="Google Shape;390;gfd2720fd9d_0_40"/>
          <p:cNvSpPr txBox="1"/>
          <p:nvPr/>
        </p:nvSpPr>
        <p:spPr>
          <a:xfrm>
            <a:off x="773075" y="1370925"/>
            <a:ext cx="78030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2014 se publicó el primero de una serie de papers sobre algoritmos de detección de objetos, los cuales mejoraron sustancialmente las métricas obtenidas hasta ese entonces en este tipo de problema. El primero de estos propone una arquitectura conocida como R-CNN, basada en una red convolucional. A este, y a sus predecesores, se los considera metodos de dos etapas: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En una primer etapa se generan regiones de interés o Region Proposals (ROIs)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AutoNum type="arabicPeriod"/>
            </a:pPr>
            <a:r>
              <a:rPr b="0" i="0" lang="es" sz="1400" u="none" cap="none" strike="noStrike">
                <a:solidFill>
                  <a:srgbClr val="000000"/>
                </a:solidFill>
                <a:latin typeface="Montserrat"/>
                <a:ea typeface="Montserrat"/>
                <a:cs typeface="Montserrat"/>
                <a:sym typeface="Montserrat"/>
              </a:rPr>
              <a:t>En la segunda etapa se realiza la clasificación y localización sobre dichas regiones.</a:t>
            </a:r>
            <a:endParaRPr b="0" i="0" sz="1400" u="none" cap="none" strike="noStrike">
              <a:solidFill>
                <a:srgbClr val="000000"/>
              </a:solidFill>
              <a:latin typeface="Montserrat"/>
              <a:ea typeface="Montserrat"/>
              <a:cs typeface="Montserrat"/>
              <a:sym typeface="Montserrat"/>
            </a:endParaRPr>
          </a:p>
        </p:txBody>
      </p:sp>
      <p:sp>
        <p:nvSpPr>
          <p:cNvPr id="391" name="Google Shape;391;gfd2720fd9d_0_40"/>
          <p:cNvSpPr txBox="1"/>
          <p:nvPr/>
        </p:nvSpPr>
        <p:spPr>
          <a:xfrm>
            <a:off x="773075" y="480480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Girshick, et al., 2014. </a:t>
            </a:r>
            <a:r>
              <a:rPr b="0" i="0" lang="es" sz="1000" u="none" cap="none" strike="noStrike">
                <a:solidFill>
                  <a:srgbClr val="000000"/>
                </a:solidFill>
                <a:highlight>
                  <a:srgbClr val="FFFFFF"/>
                </a:highlight>
                <a:latin typeface="Montserrat"/>
                <a:ea typeface="Montserrat"/>
                <a:cs typeface="Montserrat"/>
                <a:sym typeface="Montserrat"/>
              </a:rPr>
              <a:t>Rich feature hierarchies for accurate object detection and semantic segmentation.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392" name="Google Shape;392;gfd2720fd9d_0_40"/>
          <p:cNvPicPr preferRelativeResize="0"/>
          <p:nvPr/>
        </p:nvPicPr>
        <p:blipFill rotWithShape="1">
          <a:blip r:embed="rId4">
            <a:alphaModFix/>
          </a:blip>
          <a:srcRect b="0" l="0" r="0" t="20866"/>
          <a:stretch/>
        </p:blipFill>
        <p:spPr>
          <a:xfrm>
            <a:off x="2128775" y="3369000"/>
            <a:ext cx="5039999" cy="1435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Tercer clase:</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71" name="Google Shape;171;p2"/>
          <p:cNvSpPr txBox="1"/>
          <p:nvPr>
            <p:ph idx="1" type="body"/>
          </p:nvPr>
        </p:nvSpPr>
        <p:spPr>
          <a:xfrm>
            <a:off x="666625" y="1304050"/>
            <a:ext cx="7688700" cy="3619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Problema detección de objetos</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Algoritmo Sliding Windows</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Métrica mAP</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Arquitecturas de 2 etapas: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R-CNN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Fast R-CNN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Faster R-CNN</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Arquitecturas de 1 etapa:</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YOLO</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SSD</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RetinaNet</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Entrenamiento con Roboflow</a:t>
            </a:r>
            <a:endParaRPr sz="14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gcb7c9021aa_2_45"/>
          <p:cNvSpPr txBox="1"/>
          <p:nvPr>
            <p:ph type="title"/>
          </p:nvPr>
        </p:nvSpPr>
        <p:spPr>
          <a:xfrm>
            <a:off x="764300" y="604525"/>
            <a:ext cx="8303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398" name="Google Shape;398;gcb7c9021aa_2_45"/>
          <p:cNvSpPr txBox="1"/>
          <p:nvPr/>
        </p:nvSpPr>
        <p:spPr>
          <a:xfrm>
            <a:off x="712775" y="1280950"/>
            <a:ext cx="8087100" cy="1939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Esta primer arquitectura R-CNN contaba con las siguientes caracteristicas: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Region Proposals</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seleccionar las regiones de interés se utilizaron algoritmos de </a:t>
            </a:r>
            <a:r>
              <a:rPr b="1" i="0" lang="es" sz="1400" u="none" cap="none" strike="noStrike">
                <a:solidFill>
                  <a:srgbClr val="000000"/>
                </a:solidFill>
                <a:latin typeface="Montserrat"/>
                <a:ea typeface="Montserrat"/>
                <a:cs typeface="Montserrat"/>
                <a:sym typeface="Montserrat"/>
              </a:rPr>
              <a:t>búsqueda selectiva o selective search</a:t>
            </a:r>
            <a:r>
              <a:rPr b="0" i="0" lang="es" sz="1400" u="none" cap="none" strike="noStrike">
                <a:solidFill>
                  <a:srgbClr val="000000"/>
                </a:solidFill>
                <a:latin typeface="Montserrat"/>
                <a:ea typeface="Montserrat"/>
                <a:cs typeface="Montserrat"/>
                <a:sym typeface="Montserrat"/>
              </a:rPr>
              <a:t>, los cuales se basan en características de regiones de píxeles contiguos para agruparlos. De aquí se extraen 2000 regiones de interés por cada imagen de entrada.</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399" name="Google Shape;399;gcb7c9021aa_2_45"/>
          <p:cNvSpPr txBox="1"/>
          <p:nvPr/>
        </p:nvSpPr>
        <p:spPr>
          <a:xfrm>
            <a:off x="764300" y="4856325"/>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 Uijlings, et al., 2012. </a:t>
            </a:r>
            <a:r>
              <a:rPr b="0" i="0" lang="es" sz="1000" u="none" cap="none" strike="noStrike">
                <a:solidFill>
                  <a:srgbClr val="000000"/>
                </a:solidFill>
                <a:highlight>
                  <a:srgbClr val="FFFFFF"/>
                </a:highlight>
                <a:latin typeface="Montserrat"/>
                <a:ea typeface="Montserrat"/>
                <a:cs typeface="Montserrat"/>
                <a:sym typeface="Montserrat"/>
              </a:rPr>
              <a:t>Selective Search for Object Recognition.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pic>
        <p:nvPicPr>
          <p:cNvPr id="400" name="Google Shape;400;gcb7c9021aa_2_45"/>
          <p:cNvPicPr preferRelativeResize="0"/>
          <p:nvPr/>
        </p:nvPicPr>
        <p:blipFill rotWithShape="1">
          <a:blip r:embed="rId4">
            <a:alphaModFix/>
          </a:blip>
          <a:srcRect b="0" l="0" r="0" t="0"/>
          <a:stretch/>
        </p:blipFill>
        <p:spPr>
          <a:xfrm>
            <a:off x="2604588" y="2924700"/>
            <a:ext cx="4303476" cy="19822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g10263009931_1_23"/>
          <p:cNvSpPr txBox="1"/>
          <p:nvPr>
            <p:ph type="title"/>
          </p:nvPr>
        </p:nvSpPr>
        <p:spPr>
          <a:xfrm>
            <a:off x="764300" y="604525"/>
            <a:ext cx="8303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06" name="Google Shape;406;g10263009931_1_23"/>
          <p:cNvSpPr txBox="1"/>
          <p:nvPr/>
        </p:nvSpPr>
        <p:spPr>
          <a:xfrm>
            <a:off x="712775" y="1280950"/>
            <a:ext cx="8087100" cy="34788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600"/>
              <a:buFont typeface="Arial"/>
              <a:buNone/>
            </a:pPr>
            <a:r>
              <a:rPr b="1" i="0" lang="es" sz="1600" u="sng" cap="none" strike="noStrike">
                <a:solidFill>
                  <a:srgbClr val="000000"/>
                </a:solidFill>
                <a:latin typeface="Montserrat"/>
                <a:ea typeface="Montserrat"/>
                <a:cs typeface="Montserrat"/>
                <a:sym typeface="Montserrat"/>
              </a:rPr>
              <a:t>Feature Extraction</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600"/>
              <a:buFont typeface="Arial"/>
              <a:buNone/>
            </a:pPr>
            <a:r>
              <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Luego, cada ROI era resizeada a 227x227 píxeles y pasada por una red convolucional cuyo fin era extraer features. Dicha red consiste en una arquitectura AlexNet, entrenada primero con ImageNet y luego refinada con ejemplos de ROIs del dataset propio. La última capa de 1000 salidas es reemplazada por una nueva con N + 1 salidas, donde N es la cantidad de clases a detectar y se agrega uno por la clase “background”.</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Cada batch de entrenamiento consistió en 32 imágenes de objetos de interés y 96 imágenes de regiones extras de “background”. Esto con el fin de garantizar que en cada entrenamiento existen ejemplos “positivos”.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vez finalizado el entrenamiento, se remueve la última capa del clasificador, dejando a la salida de la red un vector de 4096 features obtenidas a partir de esa red convolucional.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g10263009931_1_30"/>
          <p:cNvSpPr txBox="1"/>
          <p:nvPr>
            <p:ph type="title"/>
          </p:nvPr>
        </p:nvSpPr>
        <p:spPr>
          <a:xfrm>
            <a:off x="764300" y="604525"/>
            <a:ext cx="8303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12" name="Google Shape;412;g10263009931_1_30"/>
          <p:cNvSpPr txBox="1"/>
          <p:nvPr/>
        </p:nvSpPr>
        <p:spPr>
          <a:xfrm>
            <a:off x="712775" y="1280950"/>
            <a:ext cx="8087100" cy="3540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600"/>
              <a:buFont typeface="Arial"/>
              <a:buNone/>
            </a:pPr>
            <a:r>
              <a:rPr b="1" i="0" lang="es" sz="1600" u="sng" cap="none" strike="noStrike">
                <a:solidFill>
                  <a:srgbClr val="000000"/>
                </a:solidFill>
                <a:latin typeface="Montserrat"/>
                <a:ea typeface="Montserrat"/>
                <a:cs typeface="Montserrat"/>
                <a:sym typeface="Montserrat"/>
              </a:rPr>
              <a:t>Object Classification</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600"/>
              <a:buFont typeface="Arial"/>
              <a:buNone/>
            </a:pPr>
            <a:r>
              <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clasificar los objetos dentro de las ROIs se entrenó un SVM por cada clase dentro del dataset, cuyas entradas son las 4096 features de salida en la red neuronal.</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obtener las etiquetas de este entrenamiento, se tomó como muestras “positivas” a las ROIs que tenían un IoU mayor a 0.3 con el bounding box de la etiqueta. Luego, la salida de cada SVM representa la confianza de que en la imagen exista un objeto de la clase correspondiente.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600"/>
              <a:buFont typeface="Arial"/>
              <a:buNone/>
            </a:pPr>
            <a:r>
              <a:rPr b="1" i="0" lang="es" sz="1600" u="sng" cap="none" strike="noStrike">
                <a:solidFill>
                  <a:srgbClr val="000000"/>
                </a:solidFill>
                <a:latin typeface="Montserrat"/>
                <a:ea typeface="Montserrat"/>
                <a:cs typeface="Montserrat"/>
                <a:sym typeface="Montserrat"/>
              </a:rPr>
              <a:t>Bounding Box Regressor</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600"/>
              <a:buFont typeface="Arial"/>
              <a:buNone/>
            </a:pPr>
            <a:r>
              <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otro lado, se entrena un modelo de regresión para ajustar la localización del objeto. Dicho modelo aprende las transformación necesarias para pasar del bounding box predicho (determinado por la ROI analizada) al ground truth label.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gcb7c9021aa_2_51"/>
          <p:cNvSpPr txBox="1"/>
          <p:nvPr>
            <p:ph type="title"/>
          </p:nvPr>
        </p:nvSpPr>
        <p:spPr>
          <a:xfrm>
            <a:off x="826275"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R-CNN</a:t>
            </a:r>
            <a:endParaRPr>
              <a:latin typeface="Montserrat"/>
              <a:ea typeface="Montserrat"/>
              <a:cs typeface="Montserrat"/>
              <a:sym typeface="Montserrat"/>
            </a:endParaRPr>
          </a:p>
        </p:txBody>
      </p:sp>
      <p:pic>
        <p:nvPicPr>
          <p:cNvPr id="418" name="Google Shape;418;gcb7c9021aa_2_51"/>
          <p:cNvPicPr preferRelativeResize="0"/>
          <p:nvPr/>
        </p:nvPicPr>
        <p:blipFill rotWithShape="1">
          <a:blip r:embed="rId3">
            <a:alphaModFix/>
          </a:blip>
          <a:srcRect b="0" l="0" r="0" t="0"/>
          <a:stretch/>
        </p:blipFill>
        <p:spPr>
          <a:xfrm>
            <a:off x="0" y="1247500"/>
            <a:ext cx="9144000" cy="3666750"/>
          </a:xfrm>
          <a:prstGeom prst="rect">
            <a:avLst/>
          </a:prstGeom>
          <a:noFill/>
          <a:ln>
            <a:noFill/>
          </a:ln>
        </p:spPr>
      </p:pic>
      <p:sp>
        <p:nvSpPr>
          <p:cNvPr id="419" name="Google Shape;419;gcb7c9021aa_2_51"/>
          <p:cNvSpPr txBox="1"/>
          <p:nvPr/>
        </p:nvSpPr>
        <p:spPr>
          <a:xfrm>
            <a:off x="164925" y="4804800"/>
            <a:ext cx="732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82608"/>
              </a:lnSpc>
              <a:spcBef>
                <a:spcPts val="1400"/>
              </a:spcBef>
              <a:spcAft>
                <a:spcPts val="0"/>
              </a:spcAft>
              <a:buClr>
                <a:srgbClr val="000000"/>
              </a:buClr>
              <a:buSzPts val="1000"/>
              <a:buFont typeface="Arial"/>
              <a:buNone/>
            </a:pPr>
            <a:r>
              <a:rPr b="0" i="0" lang="es" sz="1000" u="none" cap="none" strike="noStrike">
                <a:solidFill>
                  <a:srgbClr val="292929"/>
                </a:solidFill>
                <a:highlight>
                  <a:srgbClr val="FFFFFF"/>
                </a:highlight>
                <a:latin typeface="Montserrat"/>
                <a:ea typeface="Montserrat"/>
                <a:cs typeface="Montserrat"/>
                <a:sym typeface="Montserrat"/>
              </a:rPr>
              <a:t>What do we learn from region based object detectors (Faster R-CNN, R-FCN, FPN)?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
        <p:nvSpPr>
          <p:cNvPr id="420" name="Google Shape;420;gcb7c9021aa_2_51"/>
          <p:cNvSpPr/>
          <p:nvPr/>
        </p:nvSpPr>
        <p:spPr>
          <a:xfrm>
            <a:off x="7725575" y="2224025"/>
            <a:ext cx="254700" cy="736800"/>
          </a:xfrm>
          <a:prstGeom prst="roundRect">
            <a:avLst>
              <a:gd fmla="val 16667" name="adj"/>
            </a:avLst>
          </a:prstGeom>
          <a:solidFill>
            <a:srgbClr val="F1C292"/>
          </a:solidFill>
          <a:ln cap="flat" cmpd="sng" w="9525">
            <a:solidFill>
              <a:schemeClr val="dk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s" sz="700" u="none" cap="none" strike="noStrike">
                <a:solidFill>
                  <a:srgbClr val="000000"/>
                </a:solidFill>
                <a:latin typeface="Arial"/>
                <a:ea typeface="Arial"/>
                <a:cs typeface="Arial"/>
                <a:sym typeface="Arial"/>
              </a:rPr>
              <a:t>SVM</a:t>
            </a:r>
            <a:endParaRPr b="0" i="0" sz="7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gcb81ab64cb_0_28"/>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R-CNN</a:t>
            </a:r>
            <a:endParaRPr sz="900">
              <a:latin typeface="Montserrat"/>
              <a:ea typeface="Montserrat"/>
              <a:cs typeface="Montserrat"/>
              <a:sym typeface="Montserrat"/>
            </a:endParaRPr>
          </a:p>
        </p:txBody>
      </p:sp>
      <p:sp>
        <p:nvSpPr>
          <p:cNvPr id="426" name="Google Shape;426;gcb81ab64cb_0_28"/>
          <p:cNvSpPr txBox="1"/>
          <p:nvPr/>
        </p:nvSpPr>
        <p:spPr>
          <a:xfrm>
            <a:off x="783375" y="1340000"/>
            <a:ext cx="77409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pesar de haber sido una mejora importante para su época, la arquitectura de R-CNN presenta varias falencias: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No es entrenable de forma end-to-end, es decir, es necesario realizar varias etapas de entrenamiento distintas que no son paralelizables.</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Tiene tiempos de inferencia demasiado grandes para considerarlo viable para una aplicación en tiempo real, fundamentalmente debido a tener que procesar muchas regiones donde en realidad no hay ningún objeto, de forma secuencial.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gcb81ab64cb_0_48"/>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 R-CNN</a:t>
            </a:r>
            <a:endParaRPr sz="900">
              <a:latin typeface="Montserrat"/>
              <a:ea typeface="Montserrat"/>
              <a:cs typeface="Montserrat"/>
              <a:sym typeface="Montserrat"/>
            </a:endParaRPr>
          </a:p>
        </p:txBody>
      </p:sp>
      <p:sp>
        <p:nvSpPr>
          <p:cNvPr id="432" name="Google Shape;432;gcb81ab64cb_0_48"/>
          <p:cNvSpPr txBox="1"/>
          <p:nvPr/>
        </p:nvSpPr>
        <p:spPr>
          <a:xfrm>
            <a:off x="783375" y="1340000"/>
            <a:ext cx="77409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2015 se propuso una mejora al modelo original, la cual se llamó Fast R-CNN. En esta arquitectura se hizo foco, fundamentalmente, en reducir los tiempos de entrenamiento e inferencia del modelo.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Esto se logró gracias a que se paralelizó el proceso de extracción de features de la imagen y le eliminaron los SVM para la clasificación de los objetos, dejando todas las partes con base en alguna red neuronal, lo que permitió que todo el sistema pueda ser entrenado al mismo tiempo.</a:t>
            </a:r>
            <a:endParaRPr b="0" i="0" sz="1400" u="none" cap="none" strike="noStrike">
              <a:solidFill>
                <a:srgbClr val="000000"/>
              </a:solidFill>
              <a:latin typeface="Montserrat"/>
              <a:ea typeface="Montserrat"/>
              <a:cs typeface="Montserrat"/>
              <a:sym typeface="Montserrat"/>
            </a:endParaRPr>
          </a:p>
        </p:txBody>
      </p:sp>
      <p:sp>
        <p:nvSpPr>
          <p:cNvPr id="433" name="Google Shape;433;gcb81ab64cb_0_48"/>
          <p:cNvSpPr txBox="1"/>
          <p:nvPr/>
        </p:nvSpPr>
        <p:spPr>
          <a:xfrm>
            <a:off x="835050" y="4804800"/>
            <a:ext cx="7751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Girshick, 2015. </a:t>
            </a:r>
            <a:r>
              <a:rPr b="0" i="0" lang="es" sz="1000" u="none" cap="none" strike="noStrike">
                <a:solidFill>
                  <a:srgbClr val="000000"/>
                </a:solidFill>
                <a:highlight>
                  <a:srgbClr val="FFFFFF"/>
                </a:highlight>
                <a:latin typeface="Montserrat"/>
                <a:ea typeface="Montserrat"/>
                <a:cs typeface="Montserrat"/>
                <a:sym typeface="Montserrat"/>
              </a:rPr>
              <a:t>Fast R-CNN. </a:t>
            </a:r>
            <a:r>
              <a:rPr b="0" i="0" lang="es" sz="1000" u="sng" cap="none" strike="noStrike">
                <a:solidFill>
                  <a:schemeClr val="hlink"/>
                </a:solidFill>
                <a:latin typeface="Montserrat"/>
                <a:ea typeface="Montserrat"/>
                <a:cs typeface="Montserrat"/>
                <a:sym typeface="Montserrat"/>
                <a:hlinkClick r:id="rId3"/>
              </a:rPr>
              <a:t>Link</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gcb81ab64cb_0_37"/>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Fast R-CNN</a:t>
            </a:r>
            <a:endParaRPr>
              <a:latin typeface="Montserrat"/>
              <a:ea typeface="Montserrat"/>
              <a:cs typeface="Montserrat"/>
              <a:sym typeface="Montserrat"/>
            </a:endParaRPr>
          </a:p>
        </p:txBody>
      </p:sp>
      <p:pic>
        <p:nvPicPr>
          <p:cNvPr id="439" name="Google Shape;439;gcb81ab64cb_0_37"/>
          <p:cNvPicPr preferRelativeResize="0"/>
          <p:nvPr/>
        </p:nvPicPr>
        <p:blipFill rotWithShape="1">
          <a:blip r:embed="rId3">
            <a:alphaModFix/>
          </a:blip>
          <a:srcRect b="0" l="0" r="0" t="0"/>
          <a:stretch/>
        </p:blipFill>
        <p:spPr>
          <a:xfrm>
            <a:off x="0" y="1469050"/>
            <a:ext cx="9144000" cy="2596887"/>
          </a:xfrm>
          <a:prstGeom prst="rect">
            <a:avLst/>
          </a:prstGeom>
          <a:noFill/>
          <a:ln>
            <a:noFill/>
          </a:ln>
        </p:spPr>
      </p:pic>
      <p:sp>
        <p:nvSpPr>
          <p:cNvPr id="440" name="Google Shape;440;gcb81ab64cb_0_37"/>
          <p:cNvSpPr txBox="1"/>
          <p:nvPr/>
        </p:nvSpPr>
        <p:spPr>
          <a:xfrm>
            <a:off x="164925" y="4804800"/>
            <a:ext cx="732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82608"/>
              </a:lnSpc>
              <a:spcBef>
                <a:spcPts val="1400"/>
              </a:spcBef>
              <a:spcAft>
                <a:spcPts val="0"/>
              </a:spcAft>
              <a:buClr>
                <a:srgbClr val="000000"/>
              </a:buClr>
              <a:buSzPts val="1000"/>
              <a:buFont typeface="Arial"/>
              <a:buNone/>
            </a:pPr>
            <a:r>
              <a:rPr b="0" i="0" lang="es" sz="1000" u="none" cap="none" strike="noStrike">
                <a:solidFill>
                  <a:srgbClr val="292929"/>
                </a:solidFill>
                <a:highlight>
                  <a:srgbClr val="FFFFFF"/>
                </a:highlight>
                <a:latin typeface="Montserrat"/>
                <a:ea typeface="Montserrat"/>
                <a:cs typeface="Montserrat"/>
                <a:sym typeface="Montserrat"/>
              </a:rPr>
              <a:t>What do we learn from region based object detectors (Faster R-CNN, R-FCN, FPN)?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grpSp>
        <p:nvGrpSpPr>
          <p:cNvPr id="441" name="Google Shape;441;gcb81ab64cb_0_37"/>
          <p:cNvGrpSpPr/>
          <p:nvPr/>
        </p:nvGrpSpPr>
        <p:grpSpPr>
          <a:xfrm>
            <a:off x="4392752" y="1676662"/>
            <a:ext cx="832198" cy="860674"/>
            <a:chOff x="5148150" y="1753900"/>
            <a:chExt cx="696750" cy="724900"/>
          </a:xfrm>
        </p:grpSpPr>
        <p:pic>
          <p:nvPicPr>
            <p:cNvPr id="442" name="Google Shape;442;gcb81ab64cb_0_37"/>
            <p:cNvPicPr preferRelativeResize="0"/>
            <p:nvPr/>
          </p:nvPicPr>
          <p:blipFill rotWithShape="1">
            <a:blip r:embed="rId5">
              <a:alphaModFix/>
            </a:blip>
            <a:srcRect b="14646" l="0" r="38435" t="0"/>
            <a:stretch/>
          </p:blipFill>
          <p:spPr>
            <a:xfrm>
              <a:off x="5148150" y="1753900"/>
              <a:ext cx="696750" cy="724900"/>
            </a:xfrm>
            <a:prstGeom prst="rect">
              <a:avLst/>
            </a:prstGeom>
            <a:noFill/>
            <a:ln>
              <a:noFill/>
            </a:ln>
          </p:spPr>
        </p:pic>
        <p:sp>
          <p:nvSpPr>
            <p:cNvPr id="443" name="Google Shape;443;gcb81ab64cb_0_37"/>
            <p:cNvSpPr/>
            <p:nvPr/>
          </p:nvSpPr>
          <p:spPr>
            <a:xfrm>
              <a:off x="5315650" y="1893525"/>
              <a:ext cx="247800" cy="453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gcb81ab64cb_0_37"/>
            <p:cNvSpPr/>
            <p:nvPr/>
          </p:nvSpPr>
          <p:spPr>
            <a:xfrm>
              <a:off x="5638500" y="2031250"/>
              <a:ext cx="206400" cy="247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gcb81ab64cb_0_37"/>
            <p:cNvSpPr/>
            <p:nvPr/>
          </p:nvSpPr>
          <p:spPr>
            <a:xfrm>
              <a:off x="5268600" y="2388200"/>
              <a:ext cx="576300" cy="90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gcb81ab64cb_0_59"/>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 R-CNN</a:t>
            </a:r>
            <a:endParaRPr sz="900">
              <a:latin typeface="Montserrat"/>
              <a:ea typeface="Montserrat"/>
              <a:cs typeface="Montserrat"/>
              <a:sym typeface="Montserrat"/>
            </a:endParaRPr>
          </a:p>
        </p:txBody>
      </p:sp>
      <p:sp>
        <p:nvSpPr>
          <p:cNvPr id="451" name="Google Shape;451;gcb81ab64cb_0_59"/>
          <p:cNvSpPr txBox="1"/>
          <p:nvPr/>
        </p:nvSpPr>
        <p:spPr>
          <a:xfrm>
            <a:off x="783375" y="1257525"/>
            <a:ext cx="7740900" cy="1539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ROI Pooling</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Dada una ROI de </a:t>
            </a:r>
            <a:r>
              <a:rPr b="0" i="1" lang="es" sz="1400" u="none" cap="none" strike="noStrike">
                <a:solidFill>
                  <a:srgbClr val="000000"/>
                </a:solidFill>
                <a:latin typeface="Cambria"/>
                <a:ea typeface="Cambria"/>
                <a:cs typeface="Cambria"/>
                <a:sym typeface="Cambria"/>
              </a:rPr>
              <a:t>h x w</a:t>
            </a:r>
            <a:r>
              <a:rPr b="0" i="0" lang="es" sz="1400" u="none" cap="none" strike="noStrike">
                <a:solidFill>
                  <a:srgbClr val="000000"/>
                </a:solidFill>
                <a:latin typeface="Montserrat"/>
                <a:ea typeface="Montserrat"/>
                <a:cs typeface="Montserrat"/>
                <a:sym typeface="Montserrat"/>
              </a:rPr>
              <a:t> en el feature map, el objetivo es obtener, siempre, matrices de </a:t>
            </a:r>
            <a:r>
              <a:rPr b="0" i="1" lang="es" sz="1400" u="none" cap="none" strike="noStrike">
                <a:solidFill>
                  <a:srgbClr val="000000"/>
                </a:solidFill>
                <a:latin typeface="Cambria"/>
                <a:ea typeface="Cambria"/>
                <a:cs typeface="Cambria"/>
                <a:sym typeface="Cambria"/>
              </a:rPr>
              <a:t>H x W</a:t>
            </a:r>
            <a:r>
              <a:rPr b="0" i="0" lang="es" sz="1400" u="none" cap="none" strike="noStrike">
                <a:solidFill>
                  <a:srgbClr val="000000"/>
                </a:solidFill>
                <a:latin typeface="Montserrat"/>
                <a:ea typeface="Montserrat"/>
                <a:cs typeface="Montserrat"/>
                <a:sym typeface="Montserrat"/>
              </a:rPr>
              <a:t> para alimentar la capa densa. Por lo que, se formara un nuevo feature map donde el valor de cada celda será el máximo de las celdas de entrada (max-pooling). En el caso de Fast R-CNN, </a:t>
            </a:r>
            <a:r>
              <a:rPr b="0" i="1" lang="es" sz="1400" u="none" cap="none" strike="noStrike">
                <a:solidFill>
                  <a:srgbClr val="000000"/>
                </a:solidFill>
                <a:latin typeface="Cambria"/>
                <a:ea typeface="Cambria"/>
                <a:cs typeface="Cambria"/>
                <a:sym typeface="Cambria"/>
              </a:rPr>
              <a:t>H</a:t>
            </a:r>
            <a:r>
              <a:rPr b="0" i="0" lang="es" sz="1400" u="none" cap="none" strike="noStrike">
                <a:solidFill>
                  <a:srgbClr val="000000"/>
                </a:solidFill>
                <a:latin typeface="Montserrat"/>
                <a:ea typeface="Montserrat"/>
                <a:cs typeface="Montserrat"/>
                <a:sym typeface="Montserrat"/>
              </a:rPr>
              <a:t> y </a:t>
            </a:r>
            <a:r>
              <a:rPr b="0" i="1" lang="es" sz="1400" u="none" cap="none" strike="noStrike">
                <a:solidFill>
                  <a:srgbClr val="000000"/>
                </a:solidFill>
                <a:latin typeface="Cambria"/>
                <a:ea typeface="Cambria"/>
                <a:cs typeface="Cambria"/>
                <a:sym typeface="Cambria"/>
              </a:rPr>
              <a:t>W</a:t>
            </a:r>
            <a:r>
              <a:rPr b="0" i="1" lang="es" sz="1400" u="none" cap="none" strike="noStrike">
                <a:solidFill>
                  <a:srgbClr val="000000"/>
                </a:solidFill>
                <a:latin typeface="Montserrat"/>
                <a:ea typeface="Montserrat"/>
                <a:cs typeface="Montserrat"/>
                <a:sym typeface="Montserrat"/>
              </a:rPr>
              <a:t> </a:t>
            </a:r>
            <a:r>
              <a:rPr b="0" i="0" lang="es" sz="1400" u="none" cap="none" strike="noStrike">
                <a:solidFill>
                  <a:srgbClr val="000000"/>
                </a:solidFill>
                <a:latin typeface="Montserrat"/>
                <a:ea typeface="Montserrat"/>
                <a:cs typeface="Montserrat"/>
                <a:sym typeface="Montserrat"/>
              </a:rPr>
              <a:t>valen 7.</a:t>
            </a:r>
            <a:endParaRPr b="0" i="0" sz="1400" u="none" cap="none" strike="noStrike">
              <a:solidFill>
                <a:srgbClr val="000000"/>
              </a:solidFill>
              <a:latin typeface="Montserrat"/>
              <a:ea typeface="Montserrat"/>
              <a:cs typeface="Montserrat"/>
              <a:sym typeface="Montserrat"/>
            </a:endParaRPr>
          </a:p>
        </p:txBody>
      </p:sp>
      <p:pic>
        <p:nvPicPr>
          <p:cNvPr id="452" name="Google Shape;452;gcb81ab64cb_0_59"/>
          <p:cNvPicPr preferRelativeResize="0"/>
          <p:nvPr/>
        </p:nvPicPr>
        <p:blipFill rotWithShape="1">
          <a:blip r:embed="rId3">
            <a:alphaModFix/>
          </a:blip>
          <a:srcRect b="0" l="0" r="0" t="0"/>
          <a:stretch/>
        </p:blipFill>
        <p:spPr>
          <a:xfrm>
            <a:off x="1090862" y="2883548"/>
            <a:ext cx="7125927" cy="22599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gfc6221b64e_9_2"/>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 R-CNN</a:t>
            </a:r>
            <a:endParaRPr sz="900">
              <a:latin typeface="Montserrat"/>
              <a:ea typeface="Montserrat"/>
              <a:cs typeface="Montserrat"/>
              <a:sym typeface="Montserrat"/>
            </a:endParaRPr>
          </a:p>
        </p:txBody>
      </p:sp>
      <p:sp>
        <p:nvSpPr>
          <p:cNvPr id="458" name="Google Shape;458;gfc6221b64e_9_2"/>
          <p:cNvSpPr txBox="1"/>
          <p:nvPr/>
        </p:nvSpPr>
        <p:spPr>
          <a:xfrm>
            <a:off x="783375" y="1257525"/>
            <a:ext cx="7740900" cy="1754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Multi-Task Loss</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lograr que el entrenamiento sea end-to-end se utilizó una función de error que contempla tanto el error de clasificación como el de localización. Para la clasificación se utilizó una salida softmax con K + 1 salidas, donde K es la cantidad de clases. La rama de localización, por su parte, implementa una regresión que devuelve los 4 números correspondientes al bounding box</a:t>
            </a:r>
            <a:endParaRPr b="0" i="0" sz="1400" u="none" cap="none" strike="noStrike">
              <a:solidFill>
                <a:srgbClr val="000000"/>
              </a:solidFill>
              <a:latin typeface="Montserrat"/>
              <a:ea typeface="Montserrat"/>
              <a:cs typeface="Montserrat"/>
              <a:sym typeface="Montserrat"/>
            </a:endParaRPr>
          </a:p>
        </p:txBody>
      </p:sp>
      <p:pic>
        <p:nvPicPr>
          <p:cNvPr id="459" name="Google Shape;459;gfc6221b64e_9_2"/>
          <p:cNvPicPr preferRelativeResize="0"/>
          <p:nvPr/>
        </p:nvPicPr>
        <p:blipFill rotWithShape="1">
          <a:blip r:embed="rId3">
            <a:alphaModFix/>
          </a:blip>
          <a:srcRect b="0" l="0" r="0" t="0"/>
          <a:stretch/>
        </p:blipFill>
        <p:spPr>
          <a:xfrm>
            <a:off x="4961700" y="2969850"/>
            <a:ext cx="3562582" cy="2072775"/>
          </a:xfrm>
          <a:prstGeom prst="rect">
            <a:avLst/>
          </a:prstGeom>
          <a:noFill/>
          <a:ln>
            <a:noFill/>
          </a:ln>
        </p:spPr>
      </p:pic>
      <p:sp>
        <p:nvSpPr>
          <p:cNvPr id="460" name="Google Shape;460;gfc6221b64e_9_2"/>
          <p:cNvSpPr txBox="1"/>
          <p:nvPr/>
        </p:nvSpPr>
        <p:spPr>
          <a:xfrm>
            <a:off x="783375" y="2969850"/>
            <a:ext cx="38550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este caso, </a:t>
            </a:r>
            <a:r>
              <a:rPr b="0" i="1" lang="es" sz="1400" u="none" cap="none" strike="noStrike">
                <a:solidFill>
                  <a:srgbClr val="000000"/>
                </a:solidFill>
                <a:latin typeface="Cambria"/>
                <a:ea typeface="Cambria"/>
                <a:cs typeface="Cambria"/>
                <a:sym typeface="Cambria"/>
              </a:rPr>
              <a:t>p</a:t>
            </a:r>
            <a:r>
              <a:rPr b="0" i="0" lang="es" sz="1400" u="none" cap="none" strike="noStrike">
                <a:solidFill>
                  <a:srgbClr val="000000"/>
                </a:solidFill>
                <a:latin typeface="Montserrat"/>
                <a:ea typeface="Montserrat"/>
                <a:cs typeface="Montserrat"/>
                <a:sym typeface="Montserrat"/>
              </a:rPr>
              <a:t> son las probabilidades de clases predichas, </a:t>
            </a:r>
            <a:r>
              <a:rPr b="0" i="1" lang="es" sz="1400" u="none" cap="none" strike="noStrike">
                <a:solidFill>
                  <a:srgbClr val="000000"/>
                </a:solidFill>
                <a:latin typeface="Cambria"/>
                <a:ea typeface="Cambria"/>
                <a:cs typeface="Cambria"/>
                <a:sym typeface="Cambria"/>
              </a:rPr>
              <a:t>u</a:t>
            </a:r>
            <a:r>
              <a:rPr b="0" i="0" lang="es" sz="1400" u="none" cap="none" strike="noStrike">
                <a:solidFill>
                  <a:srgbClr val="000000"/>
                </a:solidFill>
                <a:latin typeface="Montserrat"/>
                <a:ea typeface="Montserrat"/>
                <a:cs typeface="Montserrat"/>
                <a:sym typeface="Montserrat"/>
              </a:rPr>
              <a:t> los ground truth de dichas clases, </a:t>
            </a:r>
            <a:r>
              <a:rPr b="0" i="1" lang="es" sz="1400" u="none" cap="none" strike="noStrike">
                <a:solidFill>
                  <a:srgbClr val="000000"/>
                </a:solidFill>
                <a:latin typeface="Cambria"/>
                <a:ea typeface="Cambria"/>
                <a:cs typeface="Cambria"/>
                <a:sym typeface="Cambria"/>
              </a:rPr>
              <a:t>t</a:t>
            </a:r>
            <a:r>
              <a:rPr b="0" i="0" lang="es" sz="1400" u="none" cap="none" strike="noStrike">
                <a:solidFill>
                  <a:srgbClr val="000000"/>
                </a:solidFill>
                <a:latin typeface="Montserrat"/>
                <a:ea typeface="Montserrat"/>
                <a:cs typeface="Montserrat"/>
                <a:sym typeface="Montserrat"/>
              </a:rPr>
              <a:t> las predicciones del bounding box y </a:t>
            </a:r>
            <a:r>
              <a:rPr b="0" i="1" lang="es" sz="1400" u="none" cap="none" strike="noStrike">
                <a:solidFill>
                  <a:srgbClr val="000000"/>
                </a:solidFill>
                <a:latin typeface="Cambria"/>
                <a:ea typeface="Cambria"/>
                <a:cs typeface="Cambria"/>
                <a:sym typeface="Cambria"/>
              </a:rPr>
              <a:t>v</a:t>
            </a:r>
            <a:r>
              <a:rPr b="0" i="0" lang="es" sz="1400" u="none" cap="none" strike="noStrike">
                <a:solidFill>
                  <a:srgbClr val="000000"/>
                </a:solidFill>
                <a:latin typeface="Montserrat"/>
                <a:ea typeface="Montserrat"/>
                <a:cs typeface="Montserrat"/>
                <a:sym typeface="Montserrat"/>
              </a:rPr>
              <a:t> las coordenadas correctas de dicho bounding box.</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64" name="Shape 464"/>
        <p:cNvGrpSpPr/>
        <p:nvPr/>
      </p:nvGrpSpPr>
      <p:grpSpPr>
        <a:xfrm>
          <a:off x="0" y="0"/>
          <a:ext cx="0" cy="0"/>
          <a:chOff x="0" y="0"/>
          <a:chExt cx="0" cy="0"/>
        </a:xfrm>
      </p:grpSpPr>
      <p:sp>
        <p:nvSpPr>
          <p:cNvPr id="465" name="Google Shape;465;gcb81ab64cb_0_89"/>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 R-CNN</a:t>
            </a:r>
            <a:endParaRPr>
              <a:latin typeface="Montserrat"/>
              <a:ea typeface="Montserrat"/>
              <a:cs typeface="Montserrat"/>
              <a:sym typeface="Montserrat"/>
            </a:endParaRPr>
          </a:p>
        </p:txBody>
      </p:sp>
      <p:sp>
        <p:nvSpPr>
          <p:cNvPr id="466" name="Google Shape;466;gcb81ab64cb_0_89"/>
          <p:cNvSpPr txBox="1"/>
          <p:nvPr/>
        </p:nvSpPr>
        <p:spPr>
          <a:xfrm>
            <a:off x="793675" y="1360600"/>
            <a:ext cx="7688700" cy="3201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Durante el entrenamiento:</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Cada batch consta de 2 imágenes de las cuales se extraen 64 ROIs de cada una.</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 este caso, el 25% de las ROIs de un batch deben tener un IoU mayor a 0.5 con algún bounding box etiquetado en el dataset. Para las ROI en las que no se cumpla esto, se las toma como pertenecientes al background.</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A diferencia de R-CNN, cada batch de entrenamiento (para entrenar el feature extractor, el clasificador y el regresor) se conforman a partir de las mismas imágenes, lo cual permite un entrenamiento conjunto de todas las partes.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Se mejora el costo computacional gracias a que las features se extraen todas en conjunto.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general, esta red mejora en un 47x el tiempo de procesamiento durante testeo y en 9x durante entrenamiento, respecto a R-CNN.</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101da27f753_0_100"/>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Detección de objetos (Object detection)</a:t>
            </a:r>
            <a:endParaRPr>
              <a:latin typeface="Montserrat"/>
              <a:ea typeface="Montserrat"/>
              <a:cs typeface="Montserrat"/>
              <a:sym typeface="Montserrat"/>
            </a:endParaRPr>
          </a:p>
        </p:txBody>
      </p:sp>
      <p:sp>
        <p:nvSpPr>
          <p:cNvPr id="177" name="Google Shape;177;g101da27f753_0_100"/>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a:t>
            </a:r>
            <a:r>
              <a:rPr lang="es" sz="1200" u="sng">
                <a:solidFill>
                  <a:schemeClr val="hlink"/>
                </a:solidFill>
                <a:latin typeface="Montserrat"/>
                <a:ea typeface="Montserrat"/>
                <a:cs typeface="Montserrat"/>
                <a:sym typeface="Montserrat"/>
                <a:hlinkClick r:id="rId3"/>
              </a:rPr>
              <a:t>COCO</a:t>
            </a:r>
            <a:r>
              <a:rPr lang="es" sz="1200">
                <a:latin typeface="Montserrat"/>
                <a:ea typeface="Montserrat"/>
                <a:cs typeface="Montserrat"/>
                <a:sym typeface="Montserrat"/>
              </a:rPr>
              <a:t>, </a:t>
            </a:r>
            <a:r>
              <a:rPr lang="es" sz="1200" u="sng">
                <a:solidFill>
                  <a:schemeClr val="hlink"/>
                </a:solidFill>
                <a:latin typeface="Montserrat"/>
                <a:ea typeface="Montserrat"/>
                <a:cs typeface="Montserrat"/>
                <a:sym typeface="Montserrat"/>
                <a:hlinkClick r:id="rId4"/>
              </a:rPr>
              <a:t>Pascal VOC</a:t>
            </a:r>
            <a:r>
              <a:rPr lang="es" sz="1200">
                <a:latin typeface="Montserrat"/>
                <a:ea typeface="Montserrat"/>
                <a:cs typeface="Montserrat"/>
                <a:sym typeface="Montserrat"/>
              </a:rPr>
              <a:t>, Imagenet, Open Images,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78" name="Google Shape;178;g101da27f753_0_100"/>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Es una combinación de clasificación y localización. Existen métodos de dos etapas (R-CNN, Fast R-CNN, Faster R-CNN), que tienen mejor precisión, y métodos de una etapa (YOLO, SSD, RetinaNet) que tienen mejor velocidad de inferencia.</a:t>
            </a:r>
            <a:endParaRPr b="0" i="0" sz="1400" u="none" cap="none" strike="noStrike">
              <a:solidFill>
                <a:srgbClr val="000000"/>
              </a:solidFill>
              <a:latin typeface="Lato"/>
              <a:ea typeface="Lato"/>
              <a:cs typeface="Lato"/>
              <a:sym typeface="Lato"/>
            </a:endParaRPr>
          </a:p>
        </p:txBody>
      </p:sp>
      <p:pic>
        <p:nvPicPr>
          <p:cNvPr id="179" name="Google Shape;179;g101da27f753_0_100"/>
          <p:cNvPicPr preferRelativeResize="0"/>
          <p:nvPr/>
        </p:nvPicPr>
        <p:blipFill rotWithShape="1">
          <a:blip r:embed="rId5">
            <a:alphaModFix/>
          </a:blip>
          <a:srcRect b="0" l="0" r="0" t="0"/>
          <a:stretch/>
        </p:blipFill>
        <p:spPr>
          <a:xfrm>
            <a:off x="2003076" y="1932750"/>
            <a:ext cx="5423699" cy="26437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gcb81ab64cb_0_67"/>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72" name="Google Shape;472;gcb81ab64cb_0_67"/>
          <p:cNvSpPr txBox="1"/>
          <p:nvPr/>
        </p:nvSpPr>
        <p:spPr>
          <a:xfrm>
            <a:off x="761175" y="1243775"/>
            <a:ext cx="77409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cerrar esta trilogía, en 2016 se publicó el paper de Faster R-CNN, una arquitectura muy similar a su predecesora cuya principal diferencia radica en la forma en la que se obtienen las regiones de interés dentro de la imagen.</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Hasta ese entonces, se venía utilizando la búsqueda selectiva para obtener dichas ROIs. Si bien resulta un método simple y efectivo, es un algoritmo que corre en CPU y es lento. Por ejemplo, en Fast R-CNN, para una predicción que toma 2.3 segundos, el procesamiento para obtener las ROIs lleva 2 segundos.</a:t>
            </a:r>
            <a:endParaRPr b="0" i="0" sz="1400" u="none" cap="none" strike="noStrike">
              <a:solidFill>
                <a:srgbClr val="000000"/>
              </a:solidFill>
              <a:latin typeface="Montserrat"/>
              <a:ea typeface="Montserrat"/>
              <a:cs typeface="Montserrat"/>
              <a:sym typeface="Montserrat"/>
            </a:endParaRPr>
          </a:p>
        </p:txBody>
      </p:sp>
      <p:sp>
        <p:nvSpPr>
          <p:cNvPr id="473" name="Google Shape;473;gcb81ab64cb_0_67"/>
          <p:cNvSpPr txBox="1"/>
          <p:nvPr/>
        </p:nvSpPr>
        <p:spPr>
          <a:xfrm>
            <a:off x="680850" y="4804800"/>
            <a:ext cx="77823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Ren, et al., 2016. Faster R-CNN: Towards Real-Time Object Detection with Region Proposal Networks.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gfc6221b64e_9_14"/>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79" name="Google Shape;479;gfc6221b64e_9_14"/>
          <p:cNvSpPr txBox="1"/>
          <p:nvPr/>
        </p:nvSpPr>
        <p:spPr>
          <a:xfrm>
            <a:off x="761175" y="1243775"/>
            <a:ext cx="7740900" cy="30168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Region Proposal Network</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Entonces en Faster R-CNN se reemplaza el algoritmo de búsqueda selectiva por una nueva red neuronal convolucional, que toma como entrada las features extraídas por la primera parte de la red convolucional (al igual que en Fast R-CNN), y devuelve, para cada ROI, las coordenadas del bounding box y dos valores de probabilidad indicando si existe un objeto de interés o si es background. Se llamó a esta red </a:t>
            </a:r>
            <a:r>
              <a:rPr b="1" i="0" lang="es" sz="1400" u="none" cap="none" strike="noStrike">
                <a:solidFill>
                  <a:srgbClr val="000000"/>
                </a:solidFill>
                <a:latin typeface="Montserrat"/>
                <a:ea typeface="Montserrat"/>
                <a:cs typeface="Montserrat"/>
                <a:sym typeface="Montserrat"/>
              </a:rPr>
              <a:t>RPN</a:t>
            </a:r>
            <a:r>
              <a:rPr b="0" i="0" lang="es" sz="1400" u="none" cap="none" strike="noStrike">
                <a:solidFill>
                  <a:srgbClr val="000000"/>
                </a:solidFill>
                <a:latin typeface="Montserrat"/>
                <a:ea typeface="Montserrat"/>
                <a:cs typeface="Montserrat"/>
                <a:sym typeface="Montserrat"/>
              </a:rPr>
              <a:t>.</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esta red se introdujo en concepto de Anchor Boxes, los cuales predefinen las regiones de interés donde se puede encontrar un objeto, delimitandolo por su forma y tamaño, para cada valor del feature map analizado. En el caso de Faster R-CNN se utilizaron k = 9 anchor boxes por cada valor en el feature map, donde se variaba entre 3 tamaños y 3 relaciones de aspecto.</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g14f1dd000f2_0_0"/>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85" name="Google Shape;485;g14f1dd000f2_0_0"/>
          <p:cNvSpPr txBox="1"/>
          <p:nvPr/>
        </p:nvSpPr>
        <p:spPr>
          <a:xfrm>
            <a:off x="761175" y="1243775"/>
            <a:ext cx="7740900" cy="861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lang="es" sz="1600" u="sng">
                <a:latin typeface="Montserrat"/>
                <a:ea typeface="Montserrat"/>
                <a:cs typeface="Montserrat"/>
                <a:sym typeface="Montserrat"/>
              </a:rPr>
              <a:t>Anchor Boxes</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486" name="Google Shape;486;g14f1dd000f2_0_0"/>
          <p:cNvPicPr preferRelativeResize="0"/>
          <p:nvPr/>
        </p:nvPicPr>
        <p:blipFill>
          <a:blip r:embed="rId3">
            <a:alphaModFix/>
          </a:blip>
          <a:stretch>
            <a:fillRect/>
          </a:stretch>
        </p:blipFill>
        <p:spPr>
          <a:xfrm>
            <a:off x="1398163" y="1981075"/>
            <a:ext cx="6347671" cy="27330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gfc6221b64e_9_27"/>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492" name="Google Shape;492;gfc6221b64e_9_27"/>
          <p:cNvSpPr txBox="1"/>
          <p:nvPr/>
        </p:nvSpPr>
        <p:spPr>
          <a:xfrm>
            <a:off x="761175" y="1243775"/>
            <a:ext cx="7740900" cy="2370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Region Proposal Network</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red RPN toma las features de salida de la red convolucional y alimenta a dos capas densas: una con 18 salidas (9 anchors x 2 salidas/anchor) por celda</a:t>
            </a:r>
            <a:r>
              <a:rPr lang="es">
                <a:latin typeface="Montserrat"/>
                <a:ea typeface="Montserrat"/>
                <a:cs typeface="Montserrat"/>
                <a:sym typeface="Montserrat"/>
              </a:rPr>
              <a:t> del feature map,</a:t>
            </a:r>
            <a:r>
              <a:rPr b="0" i="0" lang="es" sz="1400" u="none" cap="none" strike="noStrike">
                <a:solidFill>
                  <a:srgbClr val="000000"/>
                </a:solidFill>
                <a:latin typeface="Montserrat"/>
                <a:ea typeface="Montserrat"/>
                <a:cs typeface="Montserrat"/>
                <a:sym typeface="Montserrat"/>
              </a:rPr>
              <a:t> para predecir si existe o no objeto dentro del anchor; y la otra con 36 salidas (9 anchors x 4 valores del BB) por celda del feature map, indicando el offset predicho para el bounding box, respecto a las coordenadas del anchor correspondiente.</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gcb81ab64cb_0_83"/>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sz="900">
              <a:latin typeface="Montserrat"/>
              <a:ea typeface="Montserrat"/>
              <a:cs typeface="Montserrat"/>
              <a:sym typeface="Montserrat"/>
            </a:endParaRPr>
          </a:p>
        </p:txBody>
      </p:sp>
      <p:sp>
        <p:nvSpPr>
          <p:cNvPr id="498" name="Google Shape;498;gcb81ab64cb_0_83"/>
          <p:cNvSpPr txBox="1"/>
          <p:nvPr/>
        </p:nvSpPr>
        <p:spPr>
          <a:xfrm>
            <a:off x="761175" y="1243775"/>
            <a:ext cx="7740900" cy="2154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Non-Max Suppression</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Dado que los detectores de objetos son propensos a generar varios bounding boxes por cada objeto real de la imagen, resulta necesario utilizar algún método para eliminar los boxes redundantes. Este método es Non-Maximum Suppression (NMS).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ello existen diferentes criterios, sin embargo, el más utilizado está basado en umbrales sobre la confianza en la detección y en el IoU entre bounding boxes predichas.</a:t>
            </a:r>
            <a:endParaRPr b="0" i="0" sz="1400" u="none" cap="none" strike="noStrike">
              <a:solidFill>
                <a:srgbClr val="000000"/>
              </a:solidFill>
              <a:latin typeface="Montserrat"/>
              <a:ea typeface="Montserrat"/>
              <a:cs typeface="Montserrat"/>
              <a:sym typeface="Montserrat"/>
            </a:endParaRPr>
          </a:p>
        </p:txBody>
      </p:sp>
      <p:pic>
        <p:nvPicPr>
          <p:cNvPr id="499" name="Google Shape;499;gcb81ab64cb_0_83"/>
          <p:cNvPicPr preferRelativeResize="0"/>
          <p:nvPr/>
        </p:nvPicPr>
        <p:blipFill rotWithShape="1">
          <a:blip r:embed="rId3">
            <a:alphaModFix/>
          </a:blip>
          <a:srcRect b="0" l="0" r="0" t="0"/>
          <a:stretch/>
        </p:blipFill>
        <p:spPr>
          <a:xfrm>
            <a:off x="2651450" y="3218625"/>
            <a:ext cx="3960351" cy="18240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gfc6221b64e_9_21"/>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Faster R-CNN</a:t>
            </a:r>
            <a:endParaRPr sz="900">
              <a:latin typeface="Montserrat"/>
              <a:ea typeface="Montserrat"/>
              <a:cs typeface="Montserrat"/>
              <a:sym typeface="Montserrat"/>
            </a:endParaRPr>
          </a:p>
        </p:txBody>
      </p:sp>
      <p:sp>
        <p:nvSpPr>
          <p:cNvPr id="505" name="Google Shape;505;gfc6221b64e_9_21"/>
          <p:cNvSpPr txBox="1"/>
          <p:nvPr/>
        </p:nvSpPr>
        <p:spPr>
          <a:xfrm>
            <a:off x="761175" y="1243775"/>
            <a:ext cx="7740900" cy="1939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600" u="sng" cap="none" strike="noStrike">
                <a:solidFill>
                  <a:srgbClr val="000000"/>
                </a:solidFill>
                <a:latin typeface="Montserrat"/>
                <a:ea typeface="Montserrat"/>
                <a:cs typeface="Montserrat"/>
                <a:sym typeface="Montserrat"/>
              </a:rPr>
              <a:t>Non-Max Suppression</a:t>
            </a:r>
            <a:endParaRPr b="1" i="0" sz="1600" u="sng"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Supongamos que tenemos una serie de predicciones, cada una con su nivel de confianza y coordenadas de BB. Las ordenamos en base al nivel de confianza, tomamos la primera y computamos su IoU con el resto, descartando cualquiera que tenga un IoU mayor a un cierto valor. Luego, de las restantes, tomamos la de mayor nivel de confianza y repetimos el proceso hasta que no quede ninguna en el conjunto original. Las predicciones restantes serán las seleccionadas por NMS.</a:t>
            </a:r>
            <a:endParaRPr b="0" i="0" sz="1400" u="none" cap="none" strike="noStrike">
              <a:solidFill>
                <a:srgbClr val="000000"/>
              </a:solidFill>
              <a:latin typeface="Montserrat"/>
              <a:ea typeface="Montserrat"/>
              <a:cs typeface="Montserrat"/>
              <a:sym typeface="Montserrat"/>
            </a:endParaRPr>
          </a:p>
        </p:txBody>
      </p:sp>
      <p:pic>
        <p:nvPicPr>
          <p:cNvPr id="506" name="Google Shape;506;gfc6221b64e_9_21"/>
          <p:cNvPicPr preferRelativeResize="0"/>
          <p:nvPr/>
        </p:nvPicPr>
        <p:blipFill rotWithShape="1">
          <a:blip r:embed="rId3">
            <a:alphaModFix/>
          </a:blip>
          <a:srcRect b="0" l="0" r="0" t="0"/>
          <a:stretch/>
        </p:blipFill>
        <p:spPr>
          <a:xfrm>
            <a:off x="2651450" y="3218625"/>
            <a:ext cx="3960351" cy="18240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gcb81ab64cb_0_7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Esquema de Faster R-CNN</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512" name="Google Shape;512;gcb81ab64cb_0_76"/>
          <p:cNvSpPr txBox="1"/>
          <p:nvPr/>
        </p:nvSpPr>
        <p:spPr>
          <a:xfrm>
            <a:off x="761175" y="1243775"/>
            <a:ext cx="77409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513" name="Google Shape;513;gcb81ab64cb_0_76"/>
          <p:cNvPicPr preferRelativeResize="0"/>
          <p:nvPr/>
        </p:nvPicPr>
        <p:blipFill rotWithShape="1">
          <a:blip r:embed="rId3">
            <a:alphaModFix/>
          </a:blip>
          <a:srcRect b="0" l="0" r="0" t="0"/>
          <a:stretch/>
        </p:blipFill>
        <p:spPr>
          <a:xfrm>
            <a:off x="2087225" y="1209350"/>
            <a:ext cx="4674316" cy="389972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gcb7c9021aa_2_56"/>
          <p:cNvSpPr txBox="1"/>
          <p:nvPr>
            <p:ph type="title"/>
          </p:nvPr>
        </p:nvSpPr>
        <p:spPr>
          <a:xfrm>
            <a:off x="826275"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Comparativa</a:t>
            </a:r>
            <a:endParaRPr>
              <a:latin typeface="Montserrat"/>
              <a:ea typeface="Montserrat"/>
              <a:cs typeface="Montserrat"/>
              <a:sym typeface="Montserrat"/>
            </a:endParaRPr>
          </a:p>
        </p:txBody>
      </p:sp>
      <p:sp>
        <p:nvSpPr>
          <p:cNvPr id="519" name="Google Shape;519;gcb7c9021aa_2_56"/>
          <p:cNvSpPr txBox="1"/>
          <p:nvPr/>
        </p:nvSpPr>
        <p:spPr>
          <a:xfrm>
            <a:off x="764300" y="1404650"/>
            <a:ext cx="80871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520" name="Google Shape;520;gcb7c9021aa_2_56"/>
          <p:cNvPicPr preferRelativeResize="0"/>
          <p:nvPr/>
        </p:nvPicPr>
        <p:blipFill rotWithShape="1">
          <a:blip r:embed="rId3">
            <a:alphaModFix/>
          </a:blip>
          <a:srcRect b="0" l="0" r="0" t="0"/>
          <a:stretch/>
        </p:blipFill>
        <p:spPr>
          <a:xfrm>
            <a:off x="2190750" y="1804850"/>
            <a:ext cx="4762500" cy="28765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gcb7c9021aa_2_68"/>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p:txBody>
      </p:sp>
      <p:sp>
        <p:nvSpPr>
          <p:cNvPr id="526" name="Google Shape;526;gcb7c9021aa_2_68"/>
          <p:cNvSpPr txBox="1"/>
          <p:nvPr/>
        </p:nvSpPr>
        <p:spPr>
          <a:xfrm>
            <a:off x="764300" y="1404650"/>
            <a:ext cx="8087100" cy="2770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2016 se publicó el paper con la primer versión de YOLO, una red de detección de objetos capaz de realizar todo el procesamiento en un solo forward pass de la red. Es decir, a diferencia de los métodos de dos etapas, en este caso no existe un algoritmo o modelo que extraiga cuales son las regiones de interés sobre las cual buscar los objetos.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lo tanto, en YOLO (y en todos los detectores de una etapa) las predicciones de a qué clase pertenece el objeto y cuales son sus coordenadas de bounding box se realizan en la misma red convolucional.</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Esto le permite a esta red procesar imágenes en tiempo real, pero con la desventaja de disminuir el mAP. Sin embargo, en comparación contra otros sistemas pensados para el tiempo real, la red YOLO los superó ampliamente en dicha métrica.</a:t>
            </a:r>
            <a:endParaRPr b="0" i="0" sz="1400" u="none" cap="none" strike="noStrike">
              <a:solidFill>
                <a:srgbClr val="000000"/>
              </a:solidFill>
              <a:latin typeface="Montserrat"/>
              <a:ea typeface="Montserrat"/>
              <a:cs typeface="Montserrat"/>
              <a:sym typeface="Montserrat"/>
            </a:endParaRPr>
          </a:p>
        </p:txBody>
      </p:sp>
      <p:sp>
        <p:nvSpPr>
          <p:cNvPr id="527" name="Google Shape;527;gcb7c9021aa_2_68"/>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Redmon, et al., 2016. You Only Look Once: Unified, Real-Time Object Detection.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gcb81ab64cb_0_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533" name="Google Shape;533;gcb81ab64cb_0_0"/>
          <p:cNvSpPr txBox="1"/>
          <p:nvPr/>
        </p:nvSpPr>
        <p:spPr>
          <a:xfrm>
            <a:off x="826250" y="1363350"/>
            <a:ext cx="7684200" cy="3201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Algunas características de la red:</a:t>
            </a:r>
            <a:endParaRPr b="0" i="0" sz="1400" u="none" cap="none" strike="noStrike">
              <a:solidFill>
                <a:srgbClr val="000000"/>
              </a:solidFill>
              <a:latin typeface="Montserrat"/>
              <a:ea typeface="Montserrat"/>
              <a:cs typeface="Montserrat"/>
              <a:sym typeface="Montserrat"/>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Primero se preentrenaron las primeras 20 capas convolucionales con ImageNet hasta alcanzar un 88% en top-5 accuracy. Para dicho entrenamiento se utilizó el framework Darknet.</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Dentro de esta red se utilizaron convoluciones de 1x1 para reducir la dimensionalidad.</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Luego se le agregaron más capas convolucionales y dos capas densas al final para realizar la clasificación y regresión de los BB al mismo tiempo.</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En todas las activaciones se utilizó Leaky ReLU, excepto en la última capa donde se dejó la salida lineal.</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También, para la etapa de entrenamiento con el dataset de detección, se incrementó el tamaño de la entrada de 224x224 a 448x448.</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4"/>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a:t>
            </a:r>
            <a:endParaRPr sz="900">
              <a:latin typeface="Montserrat"/>
              <a:ea typeface="Montserrat"/>
              <a:cs typeface="Montserrat"/>
              <a:sym typeface="Montserrat"/>
            </a:endParaRPr>
          </a:p>
        </p:txBody>
      </p:sp>
      <p:sp>
        <p:nvSpPr>
          <p:cNvPr id="185" name="Google Shape;185;p4"/>
          <p:cNvSpPr txBox="1"/>
          <p:nvPr/>
        </p:nvSpPr>
        <p:spPr>
          <a:xfrm>
            <a:off x="783375" y="1340000"/>
            <a:ext cx="77409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Una primera forma de encarar el problema de detección de objetos sería intentar utilizar alguna de las redes de clasificación de imágenes ya conocidas, sin realizarle ninguna modificación, pasándole como entrada ventanas de la imagen sobre la cual queremos detectar los objetos. Luego, a la salida, tendríamos un mapa de probabilidades de cada clase sobre el cual podemos inferir la ubicación de un objeto en base a encontrar grupos de probabilidades con un cierto valor.</a:t>
            </a:r>
            <a:endParaRPr b="0" i="0" sz="1400" u="none" cap="none" strike="noStrike">
              <a:solidFill>
                <a:srgbClr val="000000"/>
              </a:solidFill>
              <a:latin typeface="Montserrat"/>
              <a:ea typeface="Montserrat"/>
              <a:cs typeface="Montserrat"/>
              <a:sym typeface="Montserrat"/>
            </a:endParaRPr>
          </a:p>
        </p:txBody>
      </p:sp>
      <p:pic>
        <p:nvPicPr>
          <p:cNvPr id="186" name="Google Shape;186;p4"/>
          <p:cNvPicPr preferRelativeResize="0"/>
          <p:nvPr/>
        </p:nvPicPr>
        <p:blipFill rotWithShape="1">
          <a:blip r:embed="rId3">
            <a:alphaModFix/>
          </a:blip>
          <a:srcRect b="0" l="0" r="0" t="0"/>
          <a:stretch/>
        </p:blipFill>
        <p:spPr>
          <a:xfrm>
            <a:off x="6817050" y="2837675"/>
            <a:ext cx="1440115" cy="2120775"/>
          </a:xfrm>
          <a:prstGeom prst="rect">
            <a:avLst/>
          </a:prstGeom>
          <a:noFill/>
          <a:ln>
            <a:noFill/>
          </a:ln>
        </p:spPr>
      </p:pic>
      <p:sp>
        <p:nvSpPr>
          <p:cNvPr id="187" name="Google Shape;187;p4"/>
          <p:cNvSpPr txBox="1"/>
          <p:nvPr/>
        </p:nvSpPr>
        <p:spPr>
          <a:xfrm>
            <a:off x="846925" y="2437475"/>
            <a:ext cx="5133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188" name="Google Shape;188;p4"/>
          <p:cNvSpPr txBox="1"/>
          <p:nvPr/>
        </p:nvSpPr>
        <p:spPr>
          <a:xfrm>
            <a:off x="783375" y="2817500"/>
            <a:ext cx="5659800" cy="1693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Sin embargo, esta forma de obtener la ubicación de un objeto </a:t>
            </a:r>
            <a:r>
              <a:rPr b="1" i="0" lang="es" sz="1400" u="none" cap="none" strike="noStrike">
                <a:solidFill>
                  <a:srgbClr val="000000"/>
                </a:solidFill>
                <a:latin typeface="Montserrat"/>
                <a:ea typeface="Montserrat"/>
                <a:cs typeface="Montserrat"/>
                <a:sym typeface="Montserrat"/>
              </a:rPr>
              <a:t>resulta bastante costosa computacionalmente</a:t>
            </a:r>
            <a:r>
              <a:rPr b="0" i="0" lang="es" sz="1400" u="none" cap="none" strike="noStrike">
                <a:solidFill>
                  <a:srgbClr val="000000"/>
                </a:solidFill>
                <a:latin typeface="Montserrat"/>
                <a:ea typeface="Montserrat"/>
                <a:cs typeface="Montserrat"/>
                <a:sym typeface="Montserrat"/>
              </a:rPr>
              <a:t> debido a la cantidad de veces que hay que procesar imágenes con la red convolucional. Además, si los objetos tienen distintos tamaños, </a:t>
            </a:r>
            <a:r>
              <a:rPr b="1" i="0" lang="es" sz="1400" u="none" cap="none" strike="noStrike">
                <a:solidFill>
                  <a:srgbClr val="000000"/>
                </a:solidFill>
                <a:latin typeface="Montserrat"/>
                <a:ea typeface="Montserrat"/>
                <a:cs typeface="Montserrat"/>
                <a:sym typeface="Montserrat"/>
              </a:rPr>
              <a:t>lo ideal sería realizar pasadas con diferentes tamaños de ventana</a:t>
            </a:r>
            <a:r>
              <a:rPr b="0" i="0" lang="es" sz="1400" u="none" cap="none" strike="noStrike">
                <a:solidFill>
                  <a:srgbClr val="000000"/>
                </a:solidFill>
                <a:latin typeface="Montserrat"/>
                <a:ea typeface="Montserrat"/>
                <a:cs typeface="Montserrat"/>
                <a:sym typeface="Montserrat"/>
              </a:rPr>
              <a:t>, lo cual incrementa aún más dicho costo.</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pic>
        <p:nvPicPr>
          <p:cNvPr id="538" name="Google Shape;538;gfc6221b64e_9_109"/>
          <p:cNvPicPr preferRelativeResize="0"/>
          <p:nvPr/>
        </p:nvPicPr>
        <p:blipFill rotWithShape="1">
          <a:blip r:embed="rId3">
            <a:alphaModFix/>
          </a:blip>
          <a:srcRect b="0" l="0" r="0" t="0"/>
          <a:stretch/>
        </p:blipFill>
        <p:spPr>
          <a:xfrm>
            <a:off x="2544500" y="2700900"/>
            <a:ext cx="3941700" cy="2442600"/>
          </a:xfrm>
          <a:prstGeom prst="rect">
            <a:avLst/>
          </a:prstGeom>
          <a:noFill/>
          <a:ln>
            <a:noFill/>
          </a:ln>
        </p:spPr>
      </p:pic>
      <p:sp>
        <p:nvSpPr>
          <p:cNvPr id="539" name="Google Shape;539;gfc6221b64e_9_109"/>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540" name="Google Shape;540;gfc6221b64e_9_109"/>
          <p:cNvSpPr txBox="1"/>
          <p:nvPr/>
        </p:nvSpPr>
        <p:spPr>
          <a:xfrm>
            <a:off x="826250" y="1363350"/>
            <a:ext cx="7684200" cy="2339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obtener las predicciones, la red genera un feature map de 7x7 celdas (PASCAL VOC). En cada celda predice 2 bounding boxes distintos, aunque solo es capaz de detectar un objeto en cada una. Cada predicción contiene 5 valores, las 4 coordenadas que lo definen y 1 valor que refleja que tan seguro está de que exista un objeto dentro de dicho box. Además, devuelve las probabilidades de cada clase, 20 valores en este caso. Por lo tanto, una predicción de YOLO tiene la forma: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Cambria"/>
                <a:ea typeface="Cambria"/>
                <a:cs typeface="Cambria"/>
                <a:sym typeface="Cambria"/>
              </a:rPr>
              <a:t>(7, 7, 2 x 5 + 20) = (7, 7, 30)</a:t>
            </a:r>
            <a:endParaRPr b="0" i="0" sz="1400" u="none" cap="none" strike="noStrike">
              <a:solidFill>
                <a:srgbClr val="000000"/>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gfc6221b64e_9_116"/>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546" name="Google Shape;546;gfc6221b64e_9_116"/>
          <p:cNvSpPr txBox="1"/>
          <p:nvPr/>
        </p:nvSpPr>
        <p:spPr>
          <a:xfrm>
            <a:off x="826250" y="1363350"/>
            <a:ext cx="76842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Yolo utiliza la suma de los cuadrados de los errores entre las predicciones y los ground truth para calcular el error. Dado que YOLO predice varias bounding boxes, para determinar cuál es el true positive se computa el IoU de los boxes predichos con el ground truth y se selecciona el box que da mayor valor. La función de error tiene la siguiente forma:</a:t>
            </a:r>
            <a:endParaRPr b="0" i="0" sz="1400" u="none" cap="none" strike="noStrike">
              <a:solidFill>
                <a:srgbClr val="000000"/>
              </a:solidFill>
              <a:latin typeface="Montserrat"/>
              <a:ea typeface="Montserrat"/>
              <a:cs typeface="Montserrat"/>
              <a:sym typeface="Montserrat"/>
            </a:endParaRPr>
          </a:p>
        </p:txBody>
      </p:sp>
      <p:pic>
        <p:nvPicPr>
          <p:cNvPr id="547" name="Google Shape;547;gfc6221b64e_9_116"/>
          <p:cNvPicPr preferRelativeResize="0"/>
          <p:nvPr/>
        </p:nvPicPr>
        <p:blipFill rotWithShape="1">
          <a:blip r:embed="rId3">
            <a:alphaModFix/>
          </a:blip>
          <a:srcRect b="0" l="0" r="0" t="0"/>
          <a:stretch/>
        </p:blipFill>
        <p:spPr>
          <a:xfrm>
            <a:off x="4033725" y="2520100"/>
            <a:ext cx="5110276" cy="2382850"/>
          </a:xfrm>
          <a:prstGeom prst="rect">
            <a:avLst/>
          </a:prstGeom>
          <a:noFill/>
          <a:ln>
            <a:noFill/>
          </a:ln>
        </p:spPr>
      </p:pic>
      <p:sp>
        <p:nvSpPr>
          <p:cNvPr id="548" name="Google Shape;548;gfc6221b64e_9_116"/>
          <p:cNvSpPr txBox="1"/>
          <p:nvPr/>
        </p:nvSpPr>
        <p:spPr>
          <a:xfrm>
            <a:off x="826250" y="2625450"/>
            <a:ext cx="39867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primer y segundo término hacen referencia al error de localización, el cual solo se computará para el BB asignado al ground truth. El tercer y cuarto término hacen referencia al error de confianza con que un objeto se encuentra dentro del BB. Por último, el quinto término se refiere al error de clasificación del objeto detectado.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gcb81ab64cb_0_6"/>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a:t>
            </a:r>
            <a:endParaRPr>
              <a:latin typeface="Montserrat"/>
              <a:ea typeface="Montserrat"/>
              <a:cs typeface="Montserrat"/>
              <a:sym typeface="Montserrat"/>
            </a:endParaRPr>
          </a:p>
        </p:txBody>
      </p:sp>
      <p:pic>
        <p:nvPicPr>
          <p:cNvPr id="554" name="Google Shape;554;gcb81ab64cb_0_6"/>
          <p:cNvPicPr preferRelativeResize="0"/>
          <p:nvPr/>
        </p:nvPicPr>
        <p:blipFill rotWithShape="1">
          <a:blip r:embed="rId3">
            <a:alphaModFix/>
          </a:blip>
          <a:srcRect b="0" l="0" r="0" t="0"/>
          <a:stretch/>
        </p:blipFill>
        <p:spPr>
          <a:xfrm>
            <a:off x="152400" y="1292125"/>
            <a:ext cx="8811456" cy="369897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g139079a2eca_0_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60" name="Google Shape;560;g139079a2eca_0_0"/>
          <p:cNvSpPr txBox="1"/>
          <p:nvPr/>
        </p:nvSpPr>
        <p:spPr>
          <a:xfrm>
            <a:off x="764300" y="1404650"/>
            <a:ext cx="80871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el año 2016 también se publicó el paper que presentaba SSD (Single Shot Detector). Esta arquitectura de una etapa presentaba mejoras respecto a YOLO en cuanto a tiempo de inferencia y mAP obtenido.</a:t>
            </a:r>
            <a:endParaRPr b="0" i="0" sz="1400" u="none" cap="none" strike="noStrike">
              <a:solidFill>
                <a:srgbClr val="000000"/>
              </a:solidFill>
              <a:latin typeface="Montserrat"/>
              <a:ea typeface="Montserrat"/>
              <a:cs typeface="Montserrat"/>
              <a:sym typeface="Montserrat"/>
            </a:endParaRPr>
          </a:p>
        </p:txBody>
      </p:sp>
      <p:sp>
        <p:nvSpPr>
          <p:cNvPr id="561" name="Google Shape;561;g139079a2eca_0_0"/>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Liu, et al., 2016. SSD: Single Shot MultiBox Detector.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562" name="Google Shape;562;g139079a2eca_0_0"/>
          <p:cNvPicPr preferRelativeResize="0"/>
          <p:nvPr/>
        </p:nvPicPr>
        <p:blipFill rotWithShape="1">
          <a:blip r:embed="rId4">
            <a:alphaModFix/>
          </a:blip>
          <a:srcRect b="0" l="0" r="0" t="0"/>
          <a:stretch/>
        </p:blipFill>
        <p:spPr>
          <a:xfrm>
            <a:off x="984538" y="2235950"/>
            <a:ext cx="7558475" cy="25440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g139079a2eca_0_1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68" name="Google Shape;568;g139079a2eca_0_10"/>
          <p:cNvSpPr txBox="1"/>
          <p:nvPr/>
        </p:nvSpPr>
        <p:spPr>
          <a:xfrm>
            <a:off x="764300" y="1404650"/>
            <a:ext cx="8087100" cy="2770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estructura de esta red está compuesta por dos partes: un </a:t>
            </a:r>
            <a:r>
              <a:rPr b="1" i="0" lang="es" sz="1400" u="none" cap="none" strike="noStrike">
                <a:solidFill>
                  <a:srgbClr val="000000"/>
                </a:solidFill>
                <a:latin typeface="Montserrat"/>
                <a:ea typeface="Montserrat"/>
                <a:cs typeface="Montserrat"/>
                <a:sym typeface="Montserrat"/>
              </a:rPr>
              <a:t>extractor de features</a:t>
            </a:r>
            <a:r>
              <a:rPr b="0" i="0" lang="es" sz="1400" u="none" cap="none" strike="noStrike">
                <a:solidFill>
                  <a:srgbClr val="000000"/>
                </a:solidFill>
                <a:latin typeface="Montserrat"/>
                <a:ea typeface="Montserrat"/>
                <a:cs typeface="Montserrat"/>
                <a:sym typeface="Montserrat"/>
              </a:rPr>
              <a:t>, implementado con una VGG16, y </a:t>
            </a:r>
            <a:r>
              <a:rPr b="1" i="0" lang="es" sz="1400" u="none" cap="none" strike="noStrike">
                <a:solidFill>
                  <a:srgbClr val="000000"/>
                </a:solidFill>
                <a:latin typeface="Montserrat"/>
                <a:ea typeface="Montserrat"/>
                <a:cs typeface="Montserrat"/>
                <a:sym typeface="Montserrat"/>
              </a:rPr>
              <a:t>capas convolucionales</a:t>
            </a:r>
            <a:r>
              <a:rPr b="0" i="0" lang="es" sz="1400" u="none" cap="none" strike="noStrike">
                <a:solidFill>
                  <a:srgbClr val="000000"/>
                </a:solidFill>
                <a:latin typeface="Montserrat"/>
                <a:ea typeface="Montserrat"/>
                <a:cs typeface="Montserrat"/>
                <a:sym typeface="Montserrat"/>
              </a:rPr>
              <a:t> para la detección de objetos. Es decir, que la regresión necesaria para calcular las coordenadas de los bounding boxes es realizada por las mismas convoluciones.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ejemplo, luego de la capa Conv4_3, la salida es de 38x38x512. A este volumen se le aplican filtros de 3x3 para realizar 4 predicciones por cada celda de dicho volumen. Una predicción, está compuesta por los 4 números que representan el bounding box, más las N+1 clases del dataset en cuestión. De ahí que la cantidad de filtros queda: 4x((N+1)+4).</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 se utiliza el dataset PASCAL VOC, solo en esta capa, la red está realizando 5776 predicciones.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g139079a2eca_0_17"/>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74" name="Google Shape;574;g139079a2eca_0_17"/>
          <p:cNvSpPr txBox="1"/>
          <p:nvPr/>
        </p:nvSpPr>
        <p:spPr>
          <a:xfrm>
            <a:off x="764300" y="1404650"/>
            <a:ext cx="8087100" cy="1693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Multi-Scale Detection</a:t>
            </a:r>
            <a:endParaRPr b="1"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mejorar la precisión en las detecciones de distintos tamaños de objetos, esta red cuenta con 6 capas convolucionales para realizar las predicciones. Estas capas van reduciendo la dimensionalidad espacial de forma tal que los últimos features maps cuentan con menor resolución, lo que les permite detectar objetos más grandes dentro de la imagen. Por el contrario, las detecciones generadas por las primeras capas están más enfocadas en los objetos más pequeños.</a:t>
            </a:r>
            <a:endParaRPr b="0" i="0" sz="1400" u="none" cap="none" strike="noStrike">
              <a:solidFill>
                <a:srgbClr val="000000"/>
              </a:solidFill>
              <a:latin typeface="Montserrat"/>
              <a:ea typeface="Montserrat"/>
              <a:cs typeface="Montserrat"/>
              <a:sym typeface="Montserrat"/>
            </a:endParaRPr>
          </a:p>
        </p:txBody>
      </p:sp>
      <p:pic>
        <p:nvPicPr>
          <p:cNvPr id="575" name="Google Shape;575;g139079a2eca_0_17"/>
          <p:cNvPicPr preferRelativeResize="0"/>
          <p:nvPr/>
        </p:nvPicPr>
        <p:blipFill rotWithShape="1">
          <a:blip r:embed="rId3">
            <a:alphaModFix/>
          </a:blip>
          <a:srcRect b="0" l="0" r="0" t="0"/>
          <a:stretch/>
        </p:blipFill>
        <p:spPr>
          <a:xfrm>
            <a:off x="2158650" y="3097850"/>
            <a:ext cx="5298395" cy="19565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g139079a2eca_0_23"/>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SSD</a:t>
            </a:r>
            <a:endParaRPr>
              <a:latin typeface="Montserrat"/>
              <a:ea typeface="Montserrat"/>
              <a:cs typeface="Montserrat"/>
              <a:sym typeface="Montserrat"/>
            </a:endParaRPr>
          </a:p>
        </p:txBody>
      </p:sp>
      <p:sp>
        <p:nvSpPr>
          <p:cNvPr id="581" name="Google Shape;581;g139079a2eca_0_23"/>
          <p:cNvSpPr txBox="1"/>
          <p:nvPr/>
        </p:nvSpPr>
        <p:spPr>
          <a:xfrm>
            <a:off x="764300" y="1404650"/>
            <a:ext cx="8087100" cy="2770500"/>
          </a:xfrm>
          <a:prstGeom prst="rect">
            <a:avLst/>
          </a:prstGeom>
          <a:noFill/>
          <a:ln>
            <a:noFill/>
          </a:ln>
        </p:spPr>
        <p:txBody>
          <a:bodyPr anchorCtr="0" anchor="t" bIns="91425" lIns="91425" spcFirstLastPara="1" rIns="91425" wrap="square" tIns="91425">
            <a:spAutoFit/>
          </a:bodyPr>
          <a:lstStyle/>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Para facilitar la predicción de los bounding boxes, se utilizan </a:t>
            </a:r>
            <a:r>
              <a:rPr b="1" i="0" lang="es" sz="1400" u="none" cap="none" strike="noStrike">
                <a:solidFill>
                  <a:srgbClr val="000000"/>
                </a:solidFill>
                <a:latin typeface="Montserrat"/>
                <a:ea typeface="Montserrat"/>
                <a:cs typeface="Montserrat"/>
                <a:sym typeface="Montserrat"/>
              </a:rPr>
              <a:t>anchor boxes</a:t>
            </a:r>
            <a:r>
              <a:rPr b="0" i="0" lang="es" sz="1400" u="none" cap="none" strike="noStrike">
                <a:solidFill>
                  <a:srgbClr val="000000"/>
                </a:solidFill>
                <a:latin typeface="Montserrat"/>
                <a:ea typeface="Montserrat"/>
                <a:cs typeface="Montserrat"/>
                <a:sym typeface="Montserrat"/>
              </a:rPr>
              <a:t>. Se entrenó a la red de forma tal que prediga el offset con respecto al anchor box correspondiente, en cada predicción.</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Utiliza una función de error que toma en consideración tanto el error de localización como el de clasificación. En general, se toman como ejemplos positivos aquellos en los que el anchor box tiene un IoU mayor a 0.5 con el bounding box etiquetado.</a:t>
            </a:r>
            <a:endParaRPr b="1"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Debido a la gran cantidad de predicciones que realiza la red, existen muchas más predicciones erróneas que acertadas. Esto genera una desbalance de clases en el entrenamiento . Para evitar este problema, durante el entrenamiento se toman las predicciones negativas que tienen el mayor error, manteniendo siempre una relación de 3:1 entre predicciones negativas y positivas.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g139079a2eca_0_29"/>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RetinaNet</a:t>
            </a:r>
            <a:endParaRPr>
              <a:latin typeface="Montserrat"/>
              <a:ea typeface="Montserrat"/>
              <a:cs typeface="Montserrat"/>
              <a:sym typeface="Montserrat"/>
            </a:endParaRPr>
          </a:p>
        </p:txBody>
      </p:sp>
      <p:sp>
        <p:nvSpPr>
          <p:cNvPr id="587" name="Google Shape;587;g139079a2eca_0_29"/>
          <p:cNvSpPr txBox="1"/>
          <p:nvPr/>
        </p:nvSpPr>
        <p:spPr>
          <a:xfrm>
            <a:off x="764300" y="1404650"/>
            <a:ext cx="8087100" cy="2555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Otra arquitectura de una etapa es RetinaNet. En ella se proponen dos grandes mejoras respecto a las demás arquitecturas de una etapa existente hasta este momento: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1" i="0" lang="es" sz="1400" u="none" cap="none" strike="noStrike">
                <a:solidFill>
                  <a:srgbClr val="000000"/>
                </a:solidFill>
                <a:latin typeface="Montserrat"/>
                <a:ea typeface="Montserrat"/>
                <a:cs typeface="Montserrat"/>
                <a:sym typeface="Montserrat"/>
              </a:rPr>
              <a:t>Feature Pyramid Network (FPN)</a:t>
            </a:r>
            <a:r>
              <a:rPr b="0" i="0" lang="es" sz="1400" u="none" cap="none" strike="noStrike">
                <a:solidFill>
                  <a:srgbClr val="000000"/>
                </a:solidFill>
                <a:latin typeface="Montserrat"/>
                <a:ea typeface="Montserrat"/>
                <a:cs typeface="Montserrat"/>
                <a:sym typeface="Montserrat"/>
              </a:rPr>
              <a:t>: Colocaron una arquitectura similar a la propuesta en el paper original, sobre una ResNet-50 para realizar predicciones a partir de features maps de múltiples escalas. Este mejora drásticamente las detecciones, sobre todo en objetos pequeños.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1" i="0" lang="es" sz="1400" u="none" cap="none" strike="noStrike">
                <a:solidFill>
                  <a:srgbClr val="000000"/>
                </a:solidFill>
                <a:latin typeface="Montserrat"/>
                <a:ea typeface="Montserrat"/>
                <a:cs typeface="Montserrat"/>
                <a:sym typeface="Montserrat"/>
              </a:rPr>
              <a:t>Focal Loss</a:t>
            </a:r>
            <a:r>
              <a:rPr b="0" i="0" lang="es" sz="1400" u="none" cap="none" strike="noStrike">
                <a:solidFill>
                  <a:srgbClr val="000000"/>
                </a:solidFill>
                <a:latin typeface="Montserrat"/>
                <a:ea typeface="Montserrat"/>
                <a:cs typeface="Montserrat"/>
                <a:sym typeface="Montserrat"/>
              </a:rPr>
              <a:t>: Modificaron la parte de la función de error correspondiente a la clasificación para mejorar la influencia de las predicciones menos seguras, sobre el valor final del error.</a:t>
            </a:r>
            <a:endParaRPr b="0" i="0" sz="1400" u="none" cap="none" strike="noStrike">
              <a:solidFill>
                <a:srgbClr val="000000"/>
              </a:solidFill>
              <a:latin typeface="Montserrat"/>
              <a:ea typeface="Montserrat"/>
              <a:cs typeface="Montserrat"/>
              <a:sym typeface="Montserrat"/>
            </a:endParaRPr>
          </a:p>
        </p:txBody>
      </p:sp>
      <p:sp>
        <p:nvSpPr>
          <p:cNvPr id="588" name="Google Shape;588;g139079a2eca_0_29"/>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Lin, et al., 2018. SSD: Focal Loss for Dense Object Detection.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g139079a2eca_0_37"/>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RetinaNet</a:t>
            </a:r>
            <a:endParaRPr>
              <a:latin typeface="Montserrat"/>
              <a:ea typeface="Montserrat"/>
              <a:cs typeface="Montserrat"/>
              <a:sym typeface="Montserrat"/>
            </a:endParaRPr>
          </a:p>
        </p:txBody>
      </p:sp>
      <p:sp>
        <p:nvSpPr>
          <p:cNvPr id="594" name="Google Shape;594;g139079a2eca_0_37"/>
          <p:cNvSpPr txBox="1"/>
          <p:nvPr/>
        </p:nvSpPr>
        <p:spPr>
          <a:xfrm>
            <a:off x="764300" y="1404650"/>
            <a:ext cx="80871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Feature Pyramid Network (FPN)</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arquitectura tiene un camino desde abajo hacia arriba (ResNet-50) donde se extraen features y se reduce la resolución. Luego, hay un camino desde arriba hacia abajo, con conexiones laterales, donde se hace un upsampling de los features maps y se los mezcla con los features maps anteriores.</a:t>
            </a:r>
            <a:endParaRPr b="0" i="0" sz="1400" u="none" cap="none" strike="noStrike">
              <a:solidFill>
                <a:srgbClr val="000000"/>
              </a:solidFill>
              <a:latin typeface="Montserrat"/>
              <a:ea typeface="Montserrat"/>
              <a:cs typeface="Montserrat"/>
              <a:sym typeface="Montserrat"/>
            </a:endParaRPr>
          </a:p>
        </p:txBody>
      </p:sp>
      <p:pic>
        <p:nvPicPr>
          <p:cNvPr id="595" name="Google Shape;595;g139079a2eca_0_37"/>
          <p:cNvPicPr preferRelativeResize="0"/>
          <p:nvPr/>
        </p:nvPicPr>
        <p:blipFill rotWithShape="1">
          <a:blip r:embed="rId3">
            <a:alphaModFix/>
          </a:blip>
          <a:srcRect b="0" l="0" r="0" t="0"/>
          <a:stretch/>
        </p:blipFill>
        <p:spPr>
          <a:xfrm>
            <a:off x="4315988" y="2342075"/>
            <a:ext cx="4564225" cy="2760925"/>
          </a:xfrm>
          <a:prstGeom prst="rect">
            <a:avLst/>
          </a:prstGeom>
          <a:noFill/>
          <a:ln>
            <a:noFill/>
          </a:ln>
        </p:spPr>
      </p:pic>
      <p:sp>
        <p:nvSpPr>
          <p:cNvPr id="596" name="Google Shape;596;g139079a2eca_0_37"/>
          <p:cNvSpPr txBox="1"/>
          <p:nvPr/>
        </p:nvSpPr>
        <p:spPr>
          <a:xfrm>
            <a:off x="791825" y="2740450"/>
            <a:ext cx="3422100" cy="1262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Luego, para la predicción de clases y bounding boxes, existen dos sub redes convolucionales que se encargan de la clasificación y regresión en cada nivel.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g139079a2eca_0_45"/>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RetinaNet</a:t>
            </a:r>
            <a:endParaRPr>
              <a:latin typeface="Montserrat"/>
              <a:ea typeface="Montserrat"/>
              <a:cs typeface="Montserrat"/>
              <a:sym typeface="Montserrat"/>
            </a:endParaRPr>
          </a:p>
        </p:txBody>
      </p:sp>
      <p:sp>
        <p:nvSpPr>
          <p:cNvPr id="602" name="Google Shape;602;g139079a2eca_0_45"/>
          <p:cNvSpPr txBox="1"/>
          <p:nvPr/>
        </p:nvSpPr>
        <p:spPr>
          <a:xfrm>
            <a:off x="764300" y="1404650"/>
            <a:ext cx="8087100" cy="1693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Montserrat"/>
                <a:ea typeface="Montserrat"/>
                <a:cs typeface="Montserrat"/>
                <a:sym typeface="Montserrat"/>
              </a:rPr>
              <a:t>Focal Loss</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Es una variante de la función de cross entropy loss para restarle importancia a la gran cantidad de predicciones negativas que puede hacer la red, que tienen un porcentaje de confianza bastante alto. De esta forma, la suma de los pequeños aportes de todas esas predicciones no sobrepasa el error generado por las pocas predicciones positivas que tienen porcentajes de confianza más bajos.</a:t>
            </a:r>
            <a:endParaRPr b="0" i="0" sz="1400" u="none" cap="none" strike="noStrike">
              <a:solidFill>
                <a:srgbClr val="000000"/>
              </a:solidFill>
              <a:latin typeface="Montserrat"/>
              <a:ea typeface="Montserrat"/>
              <a:cs typeface="Montserrat"/>
              <a:sym typeface="Montserrat"/>
            </a:endParaRPr>
          </a:p>
        </p:txBody>
      </p:sp>
      <p:pic>
        <p:nvPicPr>
          <p:cNvPr id="603" name="Google Shape;603;g139079a2eca_0_45"/>
          <p:cNvPicPr preferRelativeResize="0"/>
          <p:nvPr/>
        </p:nvPicPr>
        <p:blipFill rotWithShape="1">
          <a:blip r:embed="rId3">
            <a:alphaModFix/>
          </a:blip>
          <a:srcRect b="0" l="0" r="0" t="0"/>
          <a:stretch/>
        </p:blipFill>
        <p:spPr>
          <a:xfrm>
            <a:off x="5558075" y="2860338"/>
            <a:ext cx="3406827" cy="2272824"/>
          </a:xfrm>
          <a:prstGeom prst="rect">
            <a:avLst/>
          </a:prstGeom>
          <a:noFill/>
          <a:ln>
            <a:noFill/>
          </a:ln>
        </p:spPr>
      </p:pic>
      <p:pic>
        <p:nvPicPr>
          <p:cNvPr id="604" name="Google Shape;604;g139079a2eca_0_45"/>
          <p:cNvPicPr preferRelativeResize="0"/>
          <p:nvPr/>
        </p:nvPicPr>
        <p:blipFill rotWithShape="1">
          <a:blip r:embed="rId4">
            <a:alphaModFix/>
          </a:blip>
          <a:srcRect b="0" l="0" r="0" t="0"/>
          <a:stretch/>
        </p:blipFill>
        <p:spPr>
          <a:xfrm>
            <a:off x="649800" y="3625275"/>
            <a:ext cx="4610100" cy="742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1008f31aed7_0_7"/>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 Convolucional</a:t>
            </a:r>
            <a:endParaRPr sz="900">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194" name="Google Shape;194;g1008f31aed7_0_7"/>
          <p:cNvSpPr txBox="1"/>
          <p:nvPr/>
        </p:nvSpPr>
        <p:spPr>
          <a:xfrm>
            <a:off x="783275" y="1238950"/>
            <a:ext cx="81195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solventar los problemas de costo computacional, se puede implementar el algoritmo de Sliding Window de forma convolucional, lo cual implica que debemos transformar las capas densas de nuestra red convolucional en capas convolucionales.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Supongamos este caso de una red que toma imágenes de 14x14 pixeles y predice 4 clases:</a:t>
            </a:r>
            <a:endParaRPr b="0" i="0" sz="1400" u="none" cap="none" strike="noStrike">
              <a:solidFill>
                <a:srgbClr val="000000"/>
              </a:solidFill>
              <a:latin typeface="Montserrat"/>
              <a:ea typeface="Montserrat"/>
              <a:cs typeface="Montserrat"/>
              <a:sym typeface="Montserrat"/>
            </a:endParaRPr>
          </a:p>
        </p:txBody>
      </p:sp>
      <p:grpSp>
        <p:nvGrpSpPr>
          <p:cNvPr id="195" name="Google Shape;195;g1008f31aed7_0_7"/>
          <p:cNvGrpSpPr/>
          <p:nvPr/>
        </p:nvGrpSpPr>
        <p:grpSpPr>
          <a:xfrm>
            <a:off x="2749716" y="2817860"/>
            <a:ext cx="1134147" cy="917505"/>
            <a:chOff x="2489901" y="1350788"/>
            <a:chExt cx="1798236" cy="1939757"/>
          </a:xfrm>
        </p:grpSpPr>
        <p:sp>
          <p:nvSpPr>
            <p:cNvPr id="196" name="Google Shape;196;g1008f31aed7_0_7"/>
            <p:cNvSpPr/>
            <p:nvPr/>
          </p:nvSpPr>
          <p:spPr>
            <a:xfrm>
              <a:off x="2832537" y="1350788"/>
              <a:ext cx="1455600" cy="1434600"/>
            </a:xfrm>
            <a:prstGeom prst="cube">
              <a:avLst>
                <a:gd fmla="val 3305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7" name="Google Shape;197;g1008f31aed7_0_7"/>
            <p:cNvSpPr txBox="1"/>
            <p:nvPr/>
          </p:nvSpPr>
          <p:spPr>
            <a:xfrm>
              <a:off x="2489901" y="2890345"/>
              <a:ext cx="1688400" cy="400200"/>
            </a:xfrm>
            <a:prstGeom prst="rect">
              <a:avLst/>
            </a:prstGeom>
            <a:blipFill rotWithShape="1">
              <a:blip r:embed="rId3">
                <a:alphaModFix/>
              </a:blip>
              <a:stretch>
                <a:fillRect b="-124182" l="0" r="0" t="-9842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198" name="Google Shape;198;g1008f31aed7_0_7"/>
          <p:cNvGrpSpPr/>
          <p:nvPr/>
        </p:nvGrpSpPr>
        <p:grpSpPr>
          <a:xfrm>
            <a:off x="4522002" y="2892430"/>
            <a:ext cx="884746" cy="842935"/>
            <a:chOff x="5299933" y="1508442"/>
            <a:chExt cx="1402800" cy="1782103"/>
          </a:xfrm>
        </p:grpSpPr>
        <p:sp>
          <p:nvSpPr>
            <p:cNvPr id="199" name="Google Shape;199;g1008f31aed7_0_7"/>
            <p:cNvSpPr/>
            <p:nvPr/>
          </p:nvSpPr>
          <p:spPr>
            <a:xfrm>
              <a:off x="5360275" y="1508442"/>
              <a:ext cx="1282200" cy="1276800"/>
            </a:xfrm>
            <a:prstGeom prst="cube">
              <a:avLst>
                <a:gd fmla="val 3892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0" name="Google Shape;200;g1008f31aed7_0_7"/>
            <p:cNvSpPr txBox="1"/>
            <p:nvPr/>
          </p:nvSpPr>
          <p:spPr>
            <a:xfrm>
              <a:off x="5299933" y="2890345"/>
              <a:ext cx="1402800" cy="400200"/>
            </a:xfrm>
            <a:prstGeom prst="rect">
              <a:avLst/>
            </a:prstGeom>
            <a:blipFill rotWithShape="1">
              <a:blip r:embed="rId4">
                <a:alphaModFix/>
              </a:blip>
              <a:stretch>
                <a:fillRect b="-124182" l="0" r="0" t="-9842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01" name="Google Shape;201;g1008f31aed7_0_7"/>
          <p:cNvGrpSpPr/>
          <p:nvPr/>
        </p:nvGrpSpPr>
        <p:grpSpPr>
          <a:xfrm>
            <a:off x="1294679" y="2817860"/>
            <a:ext cx="1004957" cy="917505"/>
            <a:chOff x="182880" y="1350788"/>
            <a:chExt cx="1593399" cy="1939757"/>
          </a:xfrm>
        </p:grpSpPr>
        <p:sp>
          <p:nvSpPr>
            <p:cNvPr id="202" name="Google Shape;202;g1008f31aed7_0_7"/>
            <p:cNvSpPr/>
            <p:nvPr/>
          </p:nvSpPr>
          <p:spPr>
            <a:xfrm>
              <a:off x="283779" y="1350788"/>
              <a:ext cx="1492500" cy="1434600"/>
            </a:xfrm>
            <a:prstGeom prst="cube">
              <a:avLst>
                <a:gd fmla="val 3751"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3" name="Google Shape;203;g1008f31aed7_0_7"/>
            <p:cNvSpPr txBox="1"/>
            <p:nvPr/>
          </p:nvSpPr>
          <p:spPr>
            <a:xfrm>
              <a:off x="182880" y="2890345"/>
              <a:ext cx="1545600" cy="400200"/>
            </a:xfrm>
            <a:prstGeom prst="rect">
              <a:avLst/>
            </a:prstGeom>
            <a:blipFill rotWithShape="1">
              <a:blip r:embed="rId5">
                <a:alphaModFix/>
              </a:blip>
              <a:stretch>
                <a:fillRect b="-124182" l="0" r="0" t="-9842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04" name="Google Shape;204;g1008f31aed7_0_7"/>
          <p:cNvGrpSpPr/>
          <p:nvPr/>
        </p:nvGrpSpPr>
        <p:grpSpPr>
          <a:xfrm>
            <a:off x="2299616" y="3193102"/>
            <a:ext cx="587497" cy="251396"/>
            <a:chOff x="1776248" y="2144110"/>
            <a:chExt cx="931500" cy="531493"/>
          </a:xfrm>
        </p:grpSpPr>
        <p:cxnSp>
          <p:nvCxnSpPr>
            <p:cNvPr id="205" name="Google Shape;205;g1008f31aed7_0_7"/>
            <p:cNvCxnSpPr/>
            <p:nvPr/>
          </p:nvCxnSpPr>
          <p:spPr>
            <a:xfrm>
              <a:off x="1870841" y="214411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06" name="Google Shape;206;g1008f31aed7_0_7"/>
            <p:cNvSpPr txBox="1"/>
            <p:nvPr/>
          </p:nvSpPr>
          <p:spPr>
            <a:xfrm>
              <a:off x="1776248" y="2275403"/>
              <a:ext cx="931500" cy="400200"/>
            </a:xfrm>
            <a:prstGeom prst="rect">
              <a:avLst/>
            </a:prstGeom>
            <a:blipFill rotWithShape="1">
              <a:blip r:embed="rId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07" name="Google Shape;207;g1008f31aed7_0_7"/>
          <p:cNvGrpSpPr/>
          <p:nvPr/>
        </p:nvGrpSpPr>
        <p:grpSpPr>
          <a:xfrm>
            <a:off x="3910187" y="2817867"/>
            <a:ext cx="833281" cy="614243"/>
            <a:chOff x="4329875" y="1350803"/>
            <a:chExt cx="1321200" cy="1298611"/>
          </a:xfrm>
        </p:grpSpPr>
        <p:cxnSp>
          <p:nvCxnSpPr>
            <p:cNvPr id="208" name="Google Shape;208;g1008f31aed7_0_7"/>
            <p:cNvCxnSpPr/>
            <p:nvPr/>
          </p:nvCxnSpPr>
          <p:spPr>
            <a:xfrm>
              <a:off x="4461641" y="212834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09" name="Google Shape;209;g1008f31aed7_0_7"/>
            <p:cNvSpPr txBox="1"/>
            <p:nvPr/>
          </p:nvSpPr>
          <p:spPr>
            <a:xfrm>
              <a:off x="4412917" y="2249214"/>
              <a:ext cx="822600" cy="400200"/>
            </a:xfrm>
            <a:prstGeom prst="rect">
              <a:avLst/>
            </a:prstGeom>
            <a:blipFill rotWithShape="1">
              <a:blip r:embed="rId7">
                <a:alphaModFix/>
              </a:blip>
              <a:stretch>
                <a:fillRect b="-124182" l="0" r="0" t="-9842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210" name="Google Shape;210;g1008f31aed7_0_7"/>
            <p:cNvSpPr txBox="1"/>
            <p:nvPr/>
          </p:nvSpPr>
          <p:spPr>
            <a:xfrm>
              <a:off x="4329875" y="1350803"/>
              <a:ext cx="1321200" cy="338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MAX POOL</a:t>
              </a:r>
              <a:endParaRPr b="0" i="0" sz="800" u="none" cap="none" strike="noStrike">
                <a:solidFill>
                  <a:srgbClr val="000000"/>
                </a:solidFill>
                <a:latin typeface="Montserrat"/>
                <a:ea typeface="Montserrat"/>
                <a:cs typeface="Montserrat"/>
                <a:sym typeface="Montserrat"/>
              </a:endParaRPr>
            </a:p>
          </p:txBody>
        </p:sp>
      </p:grpSp>
      <p:grpSp>
        <p:nvGrpSpPr>
          <p:cNvPr id="211" name="Google Shape;211;g1008f31aed7_0_7"/>
          <p:cNvGrpSpPr/>
          <p:nvPr/>
        </p:nvGrpSpPr>
        <p:grpSpPr>
          <a:xfrm>
            <a:off x="5468215" y="2892425"/>
            <a:ext cx="658264" cy="295705"/>
            <a:chOff x="6800193" y="1508432"/>
            <a:chExt cx="1043704" cy="625168"/>
          </a:xfrm>
        </p:grpSpPr>
        <p:cxnSp>
          <p:nvCxnSpPr>
            <p:cNvPr id="212" name="Google Shape;212;g1008f31aed7_0_7"/>
            <p:cNvCxnSpPr/>
            <p:nvPr/>
          </p:nvCxnSpPr>
          <p:spPr>
            <a:xfrm>
              <a:off x="6800193" y="213360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13" name="Google Shape;213;g1008f31aed7_0_7"/>
            <p:cNvSpPr txBox="1"/>
            <p:nvPr/>
          </p:nvSpPr>
          <p:spPr>
            <a:xfrm>
              <a:off x="6864397" y="1508432"/>
              <a:ext cx="9795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900" u="none" cap="none" strike="noStrike">
                  <a:solidFill>
                    <a:srgbClr val="000000"/>
                  </a:solidFill>
                  <a:latin typeface="Montserrat"/>
                  <a:ea typeface="Montserrat"/>
                  <a:cs typeface="Montserrat"/>
                  <a:sym typeface="Montserrat"/>
                </a:rPr>
                <a:t>FC</a:t>
              </a:r>
              <a:endParaRPr b="0" i="0" sz="900" u="none" cap="none" strike="noStrike">
                <a:solidFill>
                  <a:srgbClr val="000000"/>
                </a:solidFill>
                <a:latin typeface="Montserrat"/>
                <a:ea typeface="Montserrat"/>
                <a:cs typeface="Montserrat"/>
                <a:sym typeface="Montserrat"/>
              </a:endParaRPr>
            </a:p>
          </p:txBody>
        </p:sp>
      </p:grpSp>
      <p:grpSp>
        <p:nvGrpSpPr>
          <p:cNvPr id="214" name="Google Shape;214;g1008f31aed7_0_7"/>
          <p:cNvGrpSpPr/>
          <p:nvPr/>
        </p:nvGrpSpPr>
        <p:grpSpPr>
          <a:xfrm>
            <a:off x="6354041" y="2892434"/>
            <a:ext cx="463376" cy="300668"/>
            <a:chOff x="8204706" y="1508448"/>
            <a:chExt cx="734700" cy="635662"/>
          </a:xfrm>
        </p:grpSpPr>
        <p:cxnSp>
          <p:nvCxnSpPr>
            <p:cNvPr id="215" name="Google Shape;215;g1008f31aed7_0_7"/>
            <p:cNvCxnSpPr/>
            <p:nvPr/>
          </p:nvCxnSpPr>
          <p:spPr>
            <a:xfrm>
              <a:off x="8204706" y="2144110"/>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16" name="Google Shape;216;g1008f31aed7_0_7"/>
            <p:cNvSpPr txBox="1"/>
            <p:nvPr/>
          </p:nvSpPr>
          <p:spPr>
            <a:xfrm>
              <a:off x="8268906" y="1508448"/>
              <a:ext cx="6705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900" u="none" cap="none" strike="noStrike">
                  <a:solidFill>
                    <a:srgbClr val="000000"/>
                  </a:solidFill>
                  <a:latin typeface="Montserrat"/>
                  <a:ea typeface="Montserrat"/>
                  <a:cs typeface="Montserrat"/>
                  <a:sym typeface="Montserrat"/>
                </a:rPr>
                <a:t>FC</a:t>
              </a:r>
              <a:endParaRPr b="0" i="0" sz="900" u="none" cap="none" strike="noStrike">
                <a:solidFill>
                  <a:srgbClr val="000000"/>
                </a:solidFill>
                <a:latin typeface="Montserrat"/>
                <a:ea typeface="Montserrat"/>
                <a:cs typeface="Montserrat"/>
                <a:sym typeface="Montserrat"/>
              </a:endParaRPr>
            </a:p>
          </p:txBody>
        </p:sp>
      </p:grpSp>
      <p:grpSp>
        <p:nvGrpSpPr>
          <p:cNvPr id="217" name="Google Shape;217;g1008f31aed7_0_7"/>
          <p:cNvGrpSpPr/>
          <p:nvPr/>
        </p:nvGrpSpPr>
        <p:grpSpPr>
          <a:xfrm>
            <a:off x="7178566" y="3112912"/>
            <a:ext cx="1212791" cy="588075"/>
            <a:chOff x="9512016" y="1974577"/>
            <a:chExt cx="1922929" cy="1243288"/>
          </a:xfrm>
        </p:grpSpPr>
        <p:cxnSp>
          <p:nvCxnSpPr>
            <p:cNvPr id="218" name="Google Shape;218;g1008f31aed7_0_7"/>
            <p:cNvCxnSpPr/>
            <p:nvPr/>
          </p:nvCxnSpPr>
          <p:spPr>
            <a:xfrm>
              <a:off x="9512016" y="2151177"/>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19" name="Google Shape;219;g1008f31aed7_0_7"/>
            <p:cNvSpPr/>
            <p:nvPr/>
          </p:nvSpPr>
          <p:spPr>
            <a:xfrm>
              <a:off x="10453585" y="1974577"/>
              <a:ext cx="365700" cy="3657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0" name="Google Shape;220;g1008f31aed7_0_7"/>
            <p:cNvSpPr txBox="1"/>
            <p:nvPr/>
          </p:nvSpPr>
          <p:spPr>
            <a:xfrm>
              <a:off x="9857245" y="2509865"/>
              <a:ext cx="1577700" cy="708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0" i="0" lang="es" sz="1800" u="none" cap="none" strike="noStrike">
                  <a:solidFill>
                    <a:srgbClr val="000000"/>
                  </a:solidFill>
                  <a:latin typeface="Montserrat"/>
                  <a:ea typeface="Montserrat"/>
                  <a:cs typeface="Montserrat"/>
                  <a:sym typeface="Montserrat"/>
                </a:rPr>
                <a:t>y</a:t>
              </a:r>
              <a:endParaRPr b="0" i="0" sz="18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300"/>
                <a:buFont typeface="Arial"/>
                <a:buNone/>
              </a:pPr>
              <a:r>
                <a:rPr b="0" i="0" lang="es" sz="1100" u="none" cap="none" strike="noStrike">
                  <a:solidFill>
                    <a:srgbClr val="000000"/>
                  </a:solidFill>
                  <a:latin typeface="Montserrat"/>
                  <a:ea typeface="Montserrat"/>
                  <a:cs typeface="Montserrat"/>
                  <a:sym typeface="Montserrat"/>
                </a:rPr>
                <a:t> softmax (4)</a:t>
              </a:r>
              <a:endParaRPr b="0" i="0" sz="500" u="none" cap="none" strike="noStrike">
                <a:solidFill>
                  <a:srgbClr val="000000"/>
                </a:solidFill>
                <a:latin typeface="Montserrat"/>
                <a:ea typeface="Montserrat"/>
                <a:cs typeface="Montserrat"/>
                <a:sym typeface="Montserrat"/>
              </a:endParaRPr>
            </a:p>
          </p:txBody>
        </p:sp>
      </p:grpSp>
      <p:grpSp>
        <p:nvGrpSpPr>
          <p:cNvPr id="221" name="Google Shape;221;g1008f31aed7_0_7"/>
          <p:cNvGrpSpPr/>
          <p:nvPr/>
        </p:nvGrpSpPr>
        <p:grpSpPr>
          <a:xfrm>
            <a:off x="1301930" y="4097432"/>
            <a:ext cx="965918" cy="917311"/>
            <a:chOff x="182880" y="3953150"/>
            <a:chExt cx="1593399" cy="1939757"/>
          </a:xfrm>
        </p:grpSpPr>
        <p:sp>
          <p:nvSpPr>
            <p:cNvPr id="222" name="Google Shape;222;g1008f31aed7_0_7"/>
            <p:cNvSpPr/>
            <p:nvPr/>
          </p:nvSpPr>
          <p:spPr>
            <a:xfrm>
              <a:off x="283779" y="3953150"/>
              <a:ext cx="1492500" cy="1434600"/>
            </a:xfrm>
            <a:prstGeom prst="cube">
              <a:avLst>
                <a:gd fmla="val 3751"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3" name="Google Shape;223;g1008f31aed7_0_7"/>
            <p:cNvSpPr txBox="1"/>
            <p:nvPr/>
          </p:nvSpPr>
          <p:spPr>
            <a:xfrm>
              <a:off x="182880" y="5492707"/>
              <a:ext cx="1545600" cy="400200"/>
            </a:xfrm>
            <a:prstGeom prst="rect">
              <a:avLst/>
            </a:prstGeom>
            <a:blipFill rotWithShape="1">
              <a:blip r:embed="rId5">
                <a:alphaModFix/>
              </a:blip>
              <a:stretch>
                <a:fillRect b="-124182" l="0" r="0" t="-9842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24" name="Google Shape;224;g1008f31aed7_0_7"/>
          <p:cNvGrpSpPr/>
          <p:nvPr/>
        </p:nvGrpSpPr>
        <p:grpSpPr>
          <a:xfrm>
            <a:off x="2700446" y="4097432"/>
            <a:ext cx="1090091" cy="917311"/>
            <a:chOff x="2489901" y="3953150"/>
            <a:chExt cx="1798236" cy="1939757"/>
          </a:xfrm>
        </p:grpSpPr>
        <p:sp>
          <p:nvSpPr>
            <p:cNvPr id="225" name="Google Shape;225;g1008f31aed7_0_7"/>
            <p:cNvSpPr/>
            <p:nvPr/>
          </p:nvSpPr>
          <p:spPr>
            <a:xfrm>
              <a:off x="2832537" y="3953150"/>
              <a:ext cx="1455600" cy="1434600"/>
            </a:xfrm>
            <a:prstGeom prst="cube">
              <a:avLst>
                <a:gd fmla="val 3305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6" name="Google Shape;226;g1008f31aed7_0_7"/>
            <p:cNvSpPr txBox="1"/>
            <p:nvPr/>
          </p:nvSpPr>
          <p:spPr>
            <a:xfrm>
              <a:off x="2489901" y="5492707"/>
              <a:ext cx="1688400" cy="400200"/>
            </a:xfrm>
            <a:prstGeom prst="rect">
              <a:avLst/>
            </a:prstGeom>
            <a:blipFill rotWithShape="1">
              <a:blip r:embed="rId3">
                <a:alphaModFix/>
              </a:blip>
              <a:stretch>
                <a:fillRect b="-124182" l="0" r="0" t="-9842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27" name="Google Shape;227;g1008f31aed7_0_7"/>
          <p:cNvGrpSpPr/>
          <p:nvPr/>
        </p:nvGrpSpPr>
        <p:grpSpPr>
          <a:xfrm>
            <a:off x="4403886" y="4171986"/>
            <a:ext cx="850377" cy="842757"/>
            <a:chOff x="5299933" y="4110804"/>
            <a:chExt cx="1402800" cy="1782103"/>
          </a:xfrm>
        </p:grpSpPr>
        <p:sp>
          <p:nvSpPr>
            <p:cNvPr id="228" name="Google Shape;228;g1008f31aed7_0_7"/>
            <p:cNvSpPr/>
            <p:nvPr/>
          </p:nvSpPr>
          <p:spPr>
            <a:xfrm>
              <a:off x="5360275" y="4110804"/>
              <a:ext cx="1282200" cy="1276800"/>
            </a:xfrm>
            <a:prstGeom prst="cube">
              <a:avLst>
                <a:gd fmla="val 38929"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9" name="Google Shape;229;g1008f31aed7_0_7"/>
            <p:cNvSpPr txBox="1"/>
            <p:nvPr/>
          </p:nvSpPr>
          <p:spPr>
            <a:xfrm>
              <a:off x="5299933" y="5492707"/>
              <a:ext cx="1402800" cy="400200"/>
            </a:xfrm>
            <a:prstGeom prst="rect">
              <a:avLst/>
            </a:prstGeom>
            <a:blipFill rotWithShape="1">
              <a:blip r:embed="rId4">
                <a:alphaModFix/>
              </a:blip>
              <a:stretch>
                <a:fillRect b="-124182" l="0" r="0" t="-9842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30" name="Google Shape;230;g1008f31aed7_0_7"/>
          <p:cNvGrpSpPr/>
          <p:nvPr/>
        </p:nvGrpSpPr>
        <p:grpSpPr>
          <a:xfrm>
            <a:off x="2308142" y="4472593"/>
            <a:ext cx="558310" cy="238958"/>
            <a:chOff x="1842746" y="4746472"/>
            <a:chExt cx="921000" cy="505304"/>
          </a:xfrm>
        </p:grpSpPr>
        <p:cxnSp>
          <p:nvCxnSpPr>
            <p:cNvPr id="231" name="Google Shape;231;g1008f31aed7_0_7"/>
            <p:cNvCxnSpPr/>
            <p:nvPr/>
          </p:nvCxnSpPr>
          <p:spPr>
            <a:xfrm>
              <a:off x="1870841" y="4746472"/>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32" name="Google Shape;232;g1008f31aed7_0_7"/>
            <p:cNvSpPr txBox="1"/>
            <p:nvPr/>
          </p:nvSpPr>
          <p:spPr>
            <a:xfrm>
              <a:off x="1842746" y="4851576"/>
              <a:ext cx="921000" cy="400200"/>
            </a:xfrm>
            <a:prstGeom prst="rect">
              <a:avLst/>
            </a:prstGeom>
            <a:blipFill rotWithShape="1">
              <a:blip r:embed="rId8">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33" name="Google Shape;233;g1008f31aed7_0_7"/>
          <p:cNvGrpSpPr/>
          <p:nvPr/>
        </p:nvGrpSpPr>
        <p:grpSpPr>
          <a:xfrm>
            <a:off x="3775583" y="4119270"/>
            <a:ext cx="800911" cy="592282"/>
            <a:chOff x="4263470" y="3999329"/>
            <a:chExt cx="1321200" cy="1252447"/>
          </a:xfrm>
        </p:grpSpPr>
        <p:cxnSp>
          <p:nvCxnSpPr>
            <p:cNvPr id="234" name="Google Shape;234;g1008f31aed7_0_7"/>
            <p:cNvCxnSpPr/>
            <p:nvPr/>
          </p:nvCxnSpPr>
          <p:spPr>
            <a:xfrm>
              <a:off x="4461641" y="4730706"/>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35" name="Google Shape;235;g1008f31aed7_0_7"/>
            <p:cNvSpPr txBox="1"/>
            <p:nvPr/>
          </p:nvSpPr>
          <p:spPr>
            <a:xfrm>
              <a:off x="4412917" y="4851576"/>
              <a:ext cx="822600" cy="400200"/>
            </a:xfrm>
            <a:prstGeom prst="rect">
              <a:avLst/>
            </a:prstGeom>
            <a:blipFill rotWithShape="1">
              <a:blip r:embed="rId7">
                <a:alphaModFix/>
              </a:blip>
              <a:stretch>
                <a:fillRect b="-127617" l="0" r="0" t="-9995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236" name="Google Shape;236;g1008f31aed7_0_7"/>
            <p:cNvSpPr txBox="1"/>
            <p:nvPr/>
          </p:nvSpPr>
          <p:spPr>
            <a:xfrm>
              <a:off x="4263470" y="3999329"/>
              <a:ext cx="1321200" cy="338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MAX POOL</a:t>
              </a:r>
              <a:endParaRPr b="0" i="0" sz="800" u="none" cap="none" strike="noStrike">
                <a:solidFill>
                  <a:srgbClr val="000000"/>
                </a:solidFill>
                <a:latin typeface="Montserrat"/>
                <a:ea typeface="Montserrat"/>
                <a:cs typeface="Montserrat"/>
                <a:sym typeface="Montserrat"/>
              </a:endParaRPr>
            </a:p>
          </p:txBody>
        </p:sp>
      </p:grpSp>
      <p:grpSp>
        <p:nvGrpSpPr>
          <p:cNvPr id="237" name="Google Shape;237;g1008f31aed7_0_7"/>
          <p:cNvGrpSpPr/>
          <p:nvPr/>
        </p:nvGrpSpPr>
        <p:grpSpPr>
          <a:xfrm>
            <a:off x="5558268" y="4328280"/>
            <a:ext cx="936943" cy="686462"/>
            <a:chOff x="7204221" y="4441306"/>
            <a:chExt cx="1545600" cy="1451601"/>
          </a:xfrm>
        </p:grpSpPr>
        <p:sp>
          <p:nvSpPr>
            <p:cNvPr id="238" name="Google Shape;238;g1008f31aed7_0_7"/>
            <p:cNvSpPr/>
            <p:nvPr/>
          </p:nvSpPr>
          <p:spPr>
            <a:xfrm>
              <a:off x="7547764" y="4441306"/>
              <a:ext cx="858600" cy="820500"/>
            </a:xfrm>
            <a:prstGeom prst="cube">
              <a:avLst>
                <a:gd fmla="val 78784"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9" name="Google Shape;239;g1008f31aed7_0_7"/>
            <p:cNvSpPr txBox="1"/>
            <p:nvPr/>
          </p:nvSpPr>
          <p:spPr>
            <a:xfrm>
              <a:off x="7204221" y="5492707"/>
              <a:ext cx="1545600" cy="400200"/>
            </a:xfrm>
            <a:prstGeom prst="rect">
              <a:avLst/>
            </a:prstGeom>
            <a:blipFill rotWithShape="1">
              <a:blip r:embed="rId9">
                <a:alphaModFix/>
              </a:blip>
              <a:stretch>
                <a:fillRect b="-124182" l="0" r="0" t="-9842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40" name="Google Shape;240;g1008f31aed7_0_7"/>
          <p:cNvGrpSpPr/>
          <p:nvPr/>
        </p:nvGrpSpPr>
        <p:grpSpPr>
          <a:xfrm>
            <a:off x="6535819" y="4328280"/>
            <a:ext cx="936943" cy="686462"/>
            <a:chOff x="7204221" y="4441306"/>
            <a:chExt cx="1545600" cy="1451601"/>
          </a:xfrm>
        </p:grpSpPr>
        <p:sp>
          <p:nvSpPr>
            <p:cNvPr id="241" name="Google Shape;241;g1008f31aed7_0_7"/>
            <p:cNvSpPr/>
            <p:nvPr/>
          </p:nvSpPr>
          <p:spPr>
            <a:xfrm>
              <a:off x="7547764" y="4441306"/>
              <a:ext cx="858600" cy="820500"/>
            </a:xfrm>
            <a:prstGeom prst="cube">
              <a:avLst>
                <a:gd fmla="val 78784"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2" name="Google Shape;242;g1008f31aed7_0_7"/>
            <p:cNvSpPr txBox="1"/>
            <p:nvPr/>
          </p:nvSpPr>
          <p:spPr>
            <a:xfrm>
              <a:off x="7204221" y="5492707"/>
              <a:ext cx="1545600" cy="400200"/>
            </a:xfrm>
            <a:prstGeom prst="rect">
              <a:avLst/>
            </a:prstGeom>
            <a:blipFill rotWithShape="1">
              <a:blip r:embed="rId10">
                <a:alphaModFix/>
              </a:blip>
              <a:stretch>
                <a:fillRect b="-124182" l="0" r="0" t="-9842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43" name="Google Shape;243;g1008f31aed7_0_7"/>
          <p:cNvGrpSpPr/>
          <p:nvPr/>
        </p:nvGrpSpPr>
        <p:grpSpPr>
          <a:xfrm>
            <a:off x="7620140" y="4408738"/>
            <a:ext cx="763994" cy="606284"/>
            <a:chOff x="10605534" y="4611439"/>
            <a:chExt cx="1260300" cy="1282056"/>
          </a:xfrm>
        </p:grpSpPr>
        <p:sp>
          <p:nvSpPr>
            <p:cNvPr id="244" name="Google Shape;244;g1008f31aed7_0_7"/>
            <p:cNvSpPr/>
            <p:nvPr/>
          </p:nvSpPr>
          <p:spPr>
            <a:xfrm>
              <a:off x="10983638" y="4611439"/>
              <a:ext cx="504000" cy="480300"/>
            </a:xfrm>
            <a:prstGeom prst="cube">
              <a:avLst>
                <a:gd fmla="val 64257" name="adj"/>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5" name="Google Shape;245;g1008f31aed7_0_7"/>
            <p:cNvSpPr txBox="1"/>
            <p:nvPr/>
          </p:nvSpPr>
          <p:spPr>
            <a:xfrm>
              <a:off x="10605534" y="5493295"/>
              <a:ext cx="1260300" cy="400200"/>
            </a:xfrm>
            <a:prstGeom prst="rect">
              <a:avLst/>
            </a:prstGeom>
            <a:blipFill rotWithShape="1">
              <a:blip r:embed="rId11">
                <a:alphaModFix/>
              </a:blip>
              <a:stretch>
                <a:fillRect b="-124182" l="0" r="0" t="-9842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46" name="Google Shape;246;g1008f31aed7_0_7"/>
          <p:cNvGrpSpPr/>
          <p:nvPr/>
        </p:nvGrpSpPr>
        <p:grpSpPr>
          <a:xfrm>
            <a:off x="5217773" y="4231747"/>
            <a:ext cx="617543" cy="487360"/>
            <a:chOff x="6642539" y="4237172"/>
            <a:chExt cx="1018712" cy="1030577"/>
          </a:xfrm>
        </p:grpSpPr>
        <p:cxnSp>
          <p:nvCxnSpPr>
            <p:cNvPr id="247" name="Google Shape;247;g1008f31aed7_0_7"/>
            <p:cNvCxnSpPr/>
            <p:nvPr/>
          </p:nvCxnSpPr>
          <p:spPr>
            <a:xfrm>
              <a:off x="6800193" y="477421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48" name="Google Shape;248;g1008f31aed7_0_7"/>
            <p:cNvSpPr txBox="1"/>
            <p:nvPr/>
          </p:nvSpPr>
          <p:spPr>
            <a:xfrm>
              <a:off x="6740251" y="4237172"/>
              <a:ext cx="9210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49" name="Google Shape;249;g1008f31aed7_0_7"/>
            <p:cNvSpPr/>
            <p:nvPr/>
          </p:nvSpPr>
          <p:spPr>
            <a:xfrm>
              <a:off x="6642539" y="4867549"/>
              <a:ext cx="975000" cy="400200"/>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50" name="Google Shape;250;g1008f31aed7_0_7"/>
          <p:cNvGrpSpPr/>
          <p:nvPr/>
        </p:nvGrpSpPr>
        <p:grpSpPr>
          <a:xfrm>
            <a:off x="5933335" y="2917288"/>
            <a:ext cx="422884" cy="818078"/>
            <a:chOff x="7641842" y="1560994"/>
            <a:chExt cx="670500" cy="1729551"/>
          </a:xfrm>
        </p:grpSpPr>
        <p:grpSp>
          <p:nvGrpSpPr>
            <p:cNvPr id="251" name="Google Shape;251;g1008f31aed7_0_7"/>
            <p:cNvGrpSpPr/>
            <p:nvPr/>
          </p:nvGrpSpPr>
          <p:grpSpPr>
            <a:xfrm>
              <a:off x="7641842" y="1560994"/>
              <a:ext cx="670500" cy="1729551"/>
              <a:chOff x="7641842" y="1560994"/>
              <a:chExt cx="670500" cy="1729551"/>
            </a:xfrm>
          </p:grpSpPr>
          <p:sp>
            <p:nvSpPr>
              <p:cNvPr id="252" name="Google Shape;252;g1008f31aed7_0_7"/>
              <p:cNvSpPr/>
              <p:nvPr/>
            </p:nvSpPr>
            <p:spPr>
              <a:xfrm>
                <a:off x="7824629" y="1560994"/>
                <a:ext cx="304800" cy="12768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3" name="Google Shape;253;g1008f31aed7_0_7"/>
              <p:cNvSpPr txBox="1"/>
              <p:nvPr/>
            </p:nvSpPr>
            <p:spPr>
              <a:xfrm>
                <a:off x="7641842" y="2890345"/>
                <a:ext cx="670500" cy="400200"/>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54" name="Google Shape;254;g1008f31aed7_0_7"/>
            <p:cNvSpPr/>
            <p:nvPr/>
          </p:nvSpPr>
          <p:spPr>
            <a:xfrm>
              <a:off x="7842790" y="1594703"/>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5" name="Google Shape;255;g1008f31aed7_0_7"/>
            <p:cNvSpPr/>
            <p:nvPr/>
          </p:nvSpPr>
          <p:spPr>
            <a:xfrm>
              <a:off x="7837947" y="1922630"/>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6" name="Google Shape;256;g1008f31aed7_0_7"/>
            <p:cNvSpPr/>
            <p:nvPr/>
          </p:nvSpPr>
          <p:spPr>
            <a:xfrm>
              <a:off x="7837623" y="2537825"/>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7" name="Google Shape;257;g1008f31aed7_0_7"/>
            <p:cNvSpPr txBox="1"/>
            <p:nvPr/>
          </p:nvSpPr>
          <p:spPr>
            <a:xfrm>
              <a:off x="7914059" y="2240900"/>
              <a:ext cx="125100" cy="276900"/>
            </a:xfrm>
            <a:prstGeom prst="rect">
              <a:avLst/>
            </a:prstGeom>
            <a:blipFill rotWithShape="1">
              <a:blip r:embed="rId14">
                <a:alphaModFix/>
              </a:blip>
              <a:stretch>
                <a:fillRect b="-8881" l="-42846" r="-3807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58" name="Google Shape;258;g1008f31aed7_0_7"/>
          <p:cNvGrpSpPr/>
          <p:nvPr/>
        </p:nvGrpSpPr>
        <p:grpSpPr>
          <a:xfrm>
            <a:off x="6770952" y="2914405"/>
            <a:ext cx="422884" cy="818078"/>
            <a:chOff x="7641842" y="1560994"/>
            <a:chExt cx="670500" cy="1729551"/>
          </a:xfrm>
        </p:grpSpPr>
        <p:grpSp>
          <p:nvGrpSpPr>
            <p:cNvPr id="259" name="Google Shape;259;g1008f31aed7_0_7"/>
            <p:cNvGrpSpPr/>
            <p:nvPr/>
          </p:nvGrpSpPr>
          <p:grpSpPr>
            <a:xfrm>
              <a:off x="7641842" y="1560994"/>
              <a:ext cx="670500" cy="1729551"/>
              <a:chOff x="7641842" y="1560994"/>
              <a:chExt cx="670500" cy="1729551"/>
            </a:xfrm>
          </p:grpSpPr>
          <p:sp>
            <p:nvSpPr>
              <p:cNvPr id="260" name="Google Shape;260;g1008f31aed7_0_7"/>
              <p:cNvSpPr/>
              <p:nvPr/>
            </p:nvSpPr>
            <p:spPr>
              <a:xfrm>
                <a:off x="7824629" y="1560994"/>
                <a:ext cx="304800" cy="12768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1" name="Google Shape;261;g1008f31aed7_0_7"/>
              <p:cNvSpPr txBox="1"/>
              <p:nvPr/>
            </p:nvSpPr>
            <p:spPr>
              <a:xfrm>
                <a:off x="7641842" y="2890345"/>
                <a:ext cx="670500" cy="400200"/>
              </a:xfrm>
              <a:prstGeom prst="rect">
                <a:avLst/>
              </a:prstGeom>
              <a:blipFill rotWithShape="1">
                <a:blip r:embed="rId1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62" name="Google Shape;262;g1008f31aed7_0_7"/>
            <p:cNvSpPr/>
            <p:nvPr/>
          </p:nvSpPr>
          <p:spPr>
            <a:xfrm>
              <a:off x="7842790" y="1594703"/>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3" name="Google Shape;263;g1008f31aed7_0_7"/>
            <p:cNvSpPr/>
            <p:nvPr/>
          </p:nvSpPr>
          <p:spPr>
            <a:xfrm>
              <a:off x="7837947" y="1922630"/>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4" name="Google Shape;264;g1008f31aed7_0_7"/>
            <p:cNvSpPr/>
            <p:nvPr/>
          </p:nvSpPr>
          <p:spPr>
            <a:xfrm>
              <a:off x="7837623" y="2537825"/>
              <a:ext cx="278700" cy="275400"/>
            </a:xfrm>
            <a:prstGeom prst="ellipse">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5" name="Google Shape;265;g1008f31aed7_0_7"/>
            <p:cNvSpPr txBox="1"/>
            <p:nvPr/>
          </p:nvSpPr>
          <p:spPr>
            <a:xfrm>
              <a:off x="7914059" y="2240900"/>
              <a:ext cx="125100" cy="276900"/>
            </a:xfrm>
            <a:prstGeom prst="rect">
              <a:avLst/>
            </a:prstGeom>
            <a:blipFill rotWithShape="1">
              <a:blip r:embed="rId15">
                <a:alphaModFix/>
              </a:blip>
              <a:stretch>
                <a:fillRect b="-8881" l="-44984" r="-44977"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66" name="Google Shape;266;g1008f31aed7_0_7"/>
          <p:cNvGrpSpPr/>
          <p:nvPr/>
        </p:nvGrpSpPr>
        <p:grpSpPr>
          <a:xfrm>
            <a:off x="6238280" y="4231750"/>
            <a:ext cx="625056" cy="484056"/>
            <a:chOff x="8325987" y="4237172"/>
            <a:chExt cx="1031106" cy="1023591"/>
          </a:xfrm>
        </p:grpSpPr>
        <p:cxnSp>
          <p:nvCxnSpPr>
            <p:cNvPr id="267" name="Google Shape;267;g1008f31aed7_0_7"/>
            <p:cNvCxnSpPr/>
            <p:nvPr/>
          </p:nvCxnSpPr>
          <p:spPr>
            <a:xfrm>
              <a:off x="8451934" y="477421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68" name="Google Shape;268;g1008f31aed7_0_7"/>
            <p:cNvSpPr txBox="1"/>
            <p:nvPr/>
          </p:nvSpPr>
          <p:spPr>
            <a:xfrm>
              <a:off x="8436093" y="4237172"/>
              <a:ext cx="9210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69" name="Google Shape;269;g1008f31aed7_0_7"/>
            <p:cNvSpPr/>
            <p:nvPr/>
          </p:nvSpPr>
          <p:spPr>
            <a:xfrm>
              <a:off x="8325987" y="4860563"/>
              <a:ext cx="945300" cy="400200"/>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grpSp>
        <p:nvGrpSpPr>
          <p:cNvPr id="270" name="Google Shape;270;g1008f31aed7_0_7"/>
          <p:cNvGrpSpPr/>
          <p:nvPr/>
        </p:nvGrpSpPr>
        <p:grpSpPr>
          <a:xfrm>
            <a:off x="7193859" y="4233401"/>
            <a:ext cx="625056" cy="484056"/>
            <a:chOff x="8325987" y="4237172"/>
            <a:chExt cx="1031106" cy="1023591"/>
          </a:xfrm>
        </p:grpSpPr>
        <p:cxnSp>
          <p:nvCxnSpPr>
            <p:cNvPr id="271" name="Google Shape;271;g1008f31aed7_0_7"/>
            <p:cNvCxnSpPr/>
            <p:nvPr/>
          </p:nvCxnSpPr>
          <p:spPr>
            <a:xfrm>
              <a:off x="8451934" y="4774214"/>
              <a:ext cx="725100" cy="0"/>
            </a:xfrm>
            <a:prstGeom prst="straightConnector1">
              <a:avLst/>
            </a:prstGeom>
            <a:noFill/>
            <a:ln cap="flat" cmpd="sng" w="9525">
              <a:solidFill>
                <a:srgbClr val="000000"/>
              </a:solidFill>
              <a:prstDash val="solid"/>
              <a:miter lim="800000"/>
              <a:headEnd len="sm" w="sm" type="none"/>
              <a:tailEnd len="lg" w="lg" type="triangle"/>
            </a:ln>
          </p:spPr>
        </p:cxnSp>
        <p:sp>
          <p:nvSpPr>
            <p:cNvPr id="272" name="Google Shape;272;g1008f31aed7_0_7"/>
            <p:cNvSpPr txBox="1"/>
            <p:nvPr/>
          </p:nvSpPr>
          <p:spPr>
            <a:xfrm>
              <a:off x="8436093" y="4237172"/>
              <a:ext cx="9210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73" name="Google Shape;273;g1008f31aed7_0_7"/>
            <p:cNvSpPr/>
            <p:nvPr/>
          </p:nvSpPr>
          <p:spPr>
            <a:xfrm>
              <a:off x="8325987" y="4860563"/>
              <a:ext cx="945300" cy="400200"/>
            </a:xfrm>
            <a:prstGeom prst="rect">
              <a:avLst/>
            </a:prstGeom>
            <a:blipFill rotWithShape="1">
              <a:blip r:embed="rId16">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sp>
        <p:nvSpPr>
          <p:cNvPr id="274" name="Google Shape;274;g1008f31aed7_0_7"/>
          <p:cNvSpPr txBox="1"/>
          <p:nvPr/>
        </p:nvSpPr>
        <p:spPr>
          <a:xfrm>
            <a:off x="7222633" y="2892434"/>
            <a:ext cx="423000" cy="174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 sz="900" u="none" cap="none" strike="noStrike">
                <a:solidFill>
                  <a:srgbClr val="000000"/>
                </a:solidFill>
                <a:latin typeface="Montserrat"/>
                <a:ea typeface="Montserrat"/>
                <a:cs typeface="Montserrat"/>
                <a:sym typeface="Montserrat"/>
              </a:rPr>
              <a:t>FC</a:t>
            </a:r>
            <a:endParaRPr b="0" i="0" sz="9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g139079a2eca_0_66"/>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 v2</a:t>
            </a:r>
            <a:endParaRPr>
              <a:latin typeface="Montserrat"/>
              <a:ea typeface="Montserrat"/>
              <a:cs typeface="Montserrat"/>
              <a:sym typeface="Montserrat"/>
            </a:endParaRPr>
          </a:p>
        </p:txBody>
      </p:sp>
      <p:sp>
        <p:nvSpPr>
          <p:cNvPr id="610" name="Google Shape;610;g139079a2eca_0_66"/>
          <p:cNvSpPr txBox="1"/>
          <p:nvPr/>
        </p:nvSpPr>
        <p:spPr>
          <a:xfrm>
            <a:off x="764300" y="1404650"/>
            <a:ext cx="80871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La primera versión de YOLO presentaba serias limitaciones en cuanto a la predicción de los bounding boxes dado que cada celda del feature map podía predecir un solo objeto. Esto traía problemas, sobre todo, cuando los objetos son pequeños.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Con la segunda versión de la red, se atacaron estos problemas y también se buscó mejorar la velocidad de procesamiento de la misma.</a:t>
            </a:r>
            <a:endParaRPr b="0" i="0" sz="1400" u="none" cap="none" strike="noStrike">
              <a:solidFill>
                <a:srgbClr val="000000"/>
              </a:solidFill>
              <a:latin typeface="Montserrat"/>
              <a:ea typeface="Montserrat"/>
              <a:cs typeface="Montserrat"/>
              <a:sym typeface="Montserrat"/>
            </a:endParaRPr>
          </a:p>
        </p:txBody>
      </p:sp>
      <p:sp>
        <p:nvSpPr>
          <p:cNvPr id="611" name="Google Shape;611;g139079a2eca_0_66"/>
          <p:cNvSpPr txBox="1"/>
          <p:nvPr/>
        </p:nvSpPr>
        <p:spPr>
          <a:xfrm>
            <a:off x="908900" y="4818350"/>
            <a:ext cx="796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Redmon, et al., 2016. YOLO9000: Better, Faster, Stronger.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612" name="Google Shape;612;g139079a2eca_0_66"/>
          <p:cNvPicPr preferRelativeResize="0"/>
          <p:nvPr/>
        </p:nvPicPr>
        <p:blipFill rotWithShape="1">
          <a:blip r:embed="rId4">
            <a:alphaModFix/>
          </a:blip>
          <a:srcRect b="0" l="0" r="0" t="0"/>
          <a:stretch/>
        </p:blipFill>
        <p:spPr>
          <a:xfrm>
            <a:off x="3135113" y="2882150"/>
            <a:ext cx="2873775" cy="20216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g139079a2eca_0_73"/>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 v2</a:t>
            </a:r>
            <a:endParaRPr>
              <a:latin typeface="Montserrat"/>
              <a:ea typeface="Montserrat"/>
              <a:cs typeface="Montserrat"/>
              <a:sym typeface="Montserrat"/>
            </a:endParaRPr>
          </a:p>
        </p:txBody>
      </p:sp>
      <p:sp>
        <p:nvSpPr>
          <p:cNvPr id="618" name="Google Shape;618;g139079a2eca_0_73"/>
          <p:cNvSpPr txBox="1"/>
          <p:nvPr/>
        </p:nvSpPr>
        <p:spPr>
          <a:xfrm>
            <a:off x="764300" y="1404650"/>
            <a:ext cx="8087100" cy="2986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Entre las mejoras que se hicieron en esta versión podemos encontrar:</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Se agregó Batch Normalization en las capas convolucionales en lugar de Dropout. Incremento del mAP en un 2%</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El entrenamiento se realizó en 3 etapas: primero se entrenó el clasificador VGG16 con imágenes de 224x224, luego se lo retoco con imágenes de 448x448 durante menos épocas, y por último, se agregó la parte de detección de objetos para finalizar el entrenamiento.</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Se utilizó un tamaño de grilla de 13x13, lo que permite detectar objetos más pequeños.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Se agregaron 5 anchor boxes por celda para facilitar el entrenamiento en la localización de los objetos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Se modificó la última capa para permitir detectar más de un objeto por grilla.</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g139079a2eca_0_78"/>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 v2</a:t>
            </a:r>
            <a:endParaRPr>
              <a:latin typeface="Montserrat"/>
              <a:ea typeface="Montserrat"/>
              <a:cs typeface="Montserrat"/>
              <a:sym typeface="Montserrat"/>
            </a:endParaRPr>
          </a:p>
        </p:txBody>
      </p:sp>
      <p:sp>
        <p:nvSpPr>
          <p:cNvPr id="624" name="Google Shape;624;g139079a2eca_0_78"/>
          <p:cNvSpPr txBox="1"/>
          <p:nvPr/>
        </p:nvSpPr>
        <p:spPr>
          <a:xfrm>
            <a:off x="764300" y="1404650"/>
            <a:ext cx="80871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El hecho de que la red YOLO v1 tenga que predecir, directamente, las coordenadas de los bounding boxes genera que, al comienzo del entrenamiento, dichas predicciones sean muy erráticas, lo cual inestabiliza el entrenamiento de la parte de localización. Además, el tamaño y la relación de aspecto de los objetos dentro de un dataset es propio de dicho dataset. Por todo esto, resulta conveniente utilizar anchor boxes para facilitar el entrenamiento y predicción de los bounding boxes en la red.</a:t>
            </a:r>
            <a:endParaRPr b="0" i="0" sz="1400" u="none" cap="none" strike="noStrike">
              <a:solidFill>
                <a:srgbClr val="000000"/>
              </a:solidFill>
              <a:latin typeface="Montserrat"/>
              <a:ea typeface="Montserrat"/>
              <a:cs typeface="Montserrat"/>
              <a:sym typeface="Montserrat"/>
            </a:endParaRPr>
          </a:p>
        </p:txBody>
      </p:sp>
      <p:pic>
        <p:nvPicPr>
          <p:cNvPr id="625" name="Google Shape;625;g139079a2eca_0_78"/>
          <p:cNvPicPr preferRelativeResize="0"/>
          <p:nvPr/>
        </p:nvPicPr>
        <p:blipFill rotWithShape="1">
          <a:blip r:embed="rId3">
            <a:alphaModFix/>
          </a:blip>
          <a:srcRect b="0" l="0" r="0" t="0"/>
          <a:stretch/>
        </p:blipFill>
        <p:spPr>
          <a:xfrm>
            <a:off x="5229425" y="2953900"/>
            <a:ext cx="3776776" cy="1998500"/>
          </a:xfrm>
          <a:prstGeom prst="rect">
            <a:avLst/>
          </a:prstGeom>
          <a:noFill/>
          <a:ln>
            <a:noFill/>
          </a:ln>
        </p:spPr>
      </p:pic>
      <p:sp>
        <p:nvSpPr>
          <p:cNvPr id="626" name="Google Shape;626;g139079a2eca_0_78"/>
          <p:cNvSpPr txBox="1"/>
          <p:nvPr/>
        </p:nvSpPr>
        <p:spPr>
          <a:xfrm>
            <a:off x="764300" y="2953900"/>
            <a:ext cx="4379100" cy="1908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En YOLO v2 puntualmente se eligieron 5 anchor boxes, cuyas dimensiones se extrajeron a partir de clusterizar las dimensiones de todas las etiquetas del dataset. Para esto hicieron uso del algoritmo de k-means. Además, la red pasó a intentar predecir el offset que existe entre el anchor box y el ground truth, en lugar del valor de la coordenada.</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g139079a2eca_0_85"/>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 v2</a:t>
            </a:r>
            <a:endParaRPr>
              <a:latin typeface="Montserrat"/>
              <a:ea typeface="Montserrat"/>
              <a:cs typeface="Montserrat"/>
              <a:sym typeface="Montserrat"/>
            </a:endParaRPr>
          </a:p>
        </p:txBody>
      </p:sp>
      <p:sp>
        <p:nvSpPr>
          <p:cNvPr id="632" name="Google Shape;632;g139079a2eca_0_85"/>
          <p:cNvSpPr txBox="1"/>
          <p:nvPr/>
        </p:nvSpPr>
        <p:spPr>
          <a:xfrm>
            <a:off x="764300" y="1404650"/>
            <a:ext cx="80871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 bien la arquitectura de la red convolucional se mantuvo igual que en YOLO v1, se realizaron cambios en las capas densas del final. Puntualmente, se movió la predicción de la clase de la celda a cada bounding box. Por lo tanto, ahora la red devuelve, para cada anchor box, 4 valores del bounding box, 1 valor para la confianza y 20 valores (PASCAL VOC) que representan la probabilidad de cada clase. Esto da un total de 125 valores a la salida, por cada celda de la grilla.</a:t>
            </a:r>
            <a:endParaRPr b="0" i="0" sz="1400" u="none" cap="none" strike="noStrike">
              <a:solidFill>
                <a:srgbClr val="000000"/>
              </a:solidFill>
              <a:latin typeface="Montserrat"/>
              <a:ea typeface="Montserrat"/>
              <a:cs typeface="Montserrat"/>
              <a:sym typeface="Montserrat"/>
            </a:endParaRPr>
          </a:p>
        </p:txBody>
      </p:sp>
      <p:pic>
        <p:nvPicPr>
          <p:cNvPr id="633" name="Google Shape;633;g139079a2eca_0_85"/>
          <p:cNvPicPr preferRelativeResize="0"/>
          <p:nvPr/>
        </p:nvPicPr>
        <p:blipFill rotWithShape="1">
          <a:blip r:embed="rId3">
            <a:alphaModFix/>
          </a:blip>
          <a:srcRect b="0" l="0" r="0" t="0"/>
          <a:stretch/>
        </p:blipFill>
        <p:spPr>
          <a:xfrm>
            <a:off x="2361350" y="2882150"/>
            <a:ext cx="4893000" cy="2220025"/>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g139079a2eca_0_91"/>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 v2</a:t>
            </a:r>
            <a:endParaRPr>
              <a:latin typeface="Montserrat"/>
              <a:ea typeface="Montserrat"/>
              <a:cs typeface="Montserrat"/>
              <a:sym typeface="Montserrat"/>
            </a:endParaRPr>
          </a:p>
        </p:txBody>
      </p:sp>
      <p:sp>
        <p:nvSpPr>
          <p:cNvPr id="639" name="Google Shape;639;g139079a2eca_0_91"/>
          <p:cNvSpPr txBox="1"/>
          <p:nvPr/>
        </p:nvSpPr>
        <p:spPr>
          <a:xfrm>
            <a:off x="764300" y="1404650"/>
            <a:ext cx="80871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Otra modificación que se implementó en esta red, respecto a la primera, es el hecho de utilizar feature maps de capas anteriores para facilitar la detección de objetos más pequeños. Concretamente, para formar el volumen de salida, la red no solo toma la salida de la última capa convolucional, sino que también la concatena con la salida de una capa anterior, a la cual se la reduce para que tenga la misma dimensión que la salida.</a:t>
            </a:r>
            <a:endParaRPr b="0" i="0" sz="1400" u="none" cap="none" strike="noStrike">
              <a:solidFill>
                <a:srgbClr val="000000"/>
              </a:solidFill>
              <a:latin typeface="Montserrat"/>
              <a:ea typeface="Montserrat"/>
              <a:cs typeface="Montserrat"/>
              <a:sym typeface="Montserrat"/>
            </a:endParaRPr>
          </a:p>
        </p:txBody>
      </p:sp>
      <p:pic>
        <p:nvPicPr>
          <p:cNvPr id="640" name="Google Shape;640;g139079a2eca_0_91"/>
          <p:cNvPicPr preferRelativeResize="0"/>
          <p:nvPr/>
        </p:nvPicPr>
        <p:blipFill rotWithShape="1">
          <a:blip r:embed="rId3">
            <a:alphaModFix/>
          </a:blip>
          <a:srcRect b="0" l="0" r="0" t="0"/>
          <a:stretch/>
        </p:blipFill>
        <p:spPr>
          <a:xfrm>
            <a:off x="1547938" y="3147075"/>
            <a:ext cx="6674625" cy="14341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g14ea41483c9_0_15"/>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YOLOs</a:t>
            </a:r>
            <a:endParaRPr>
              <a:latin typeface="Montserrat"/>
              <a:ea typeface="Montserrat"/>
              <a:cs typeface="Montserrat"/>
              <a:sym typeface="Montserrat"/>
            </a:endParaRPr>
          </a:p>
        </p:txBody>
      </p:sp>
      <p:sp>
        <p:nvSpPr>
          <p:cNvPr id="646" name="Google Shape;646;g14ea41483c9_0_15"/>
          <p:cNvSpPr txBox="1"/>
          <p:nvPr/>
        </p:nvSpPr>
        <p:spPr>
          <a:xfrm>
            <a:off x="528450" y="1297625"/>
            <a:ext cx="8087100" cy="1693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1" lang="es">
                <a:latin typeface="Montserrat"/>
                <a:ea typeface="Montserrat"/>
                <a:cs typeface="Montserrat"/>
                <a:sym typeface="Montserrat"/>
              </a:rPr>
              <a:t>YOLOv3:</a:t>
            </a:r>
            <a:r>
              <a:rPr lang="es">
                <a:latin typeface="Montserrat"/>
                <a:ea typeface="Montserrat"/>
                <a:cs typeface="Montserrat"/>
                <a:sym typeface="Montserrat"/>
              </a:rPr>
              <a:t> Incorpora conexiones residuales y más capas en el extractor de features. Para realizar las predicciones toma features de 3 capas distintas del backbone y aumenta los anchor boxes a 9.</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lang="es">
                <a:latin typeface="Montserrat"/>
                <a:ea typeface="Montserrat"/>
                <a:cs typeface="Montserrat"/>
                <a:sym typeface="Montserrat"/>
              </a:rPr>
              <a:t>YOLOv4:</a:t>
            </a:r>
            <a:r>
              <a:rPr lang="es">
                <a:latin typeface="Montserrat"/>
                <a:ea typeface="Montserrat"/>
                <a:cs typeface="Montserrat"/>
                <a:sym typeface="Montserrat"/>
              </a:rPr>
              <a:t> Se introducen varios cambios en el proceso de entrenamiento, augmentacion de datos, regularizaciones, etc.</a:t>
            </a:r>
            <a:endParaRPr>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1" lang="es">
                <a:latin typeface="Montserrat"/>
                <a:ea typeface="Montserrat"/>
                <a:cs typeface="Montserrat"/>
                <a:sym typeface="Montserrat"/>
              </a:rPr>
              <a:t>YOLOv5:</a:t>
            </a:r>
            <a:r>
              <a:rPr lang="es">
                <a:latin typeface="Montserrat"/>
                <a:ea typeface="Montserrat"/>
                <a:cs typeface="Montserrat"/>
                <a:sym typeface="Montserrat"/>
              </a:rPr>
              <a:t> Implementada totalmente en Pytorch, es la única implementación que no tiene paper. Presenta cambios similares a los implementados en YOLOv4</a:t>
            </a:r>
            <a:endParaRPr>
              <a:latin typeface="Montserrat"/>
              <a:ea typeface="Montserrat"/>
              <a:cs typeface="Montserrat"/>
              <a:sym typeface="Montserra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gfc6221b64e_9_140"/>
          <p:cNvSpPr txBox="1"/>
          <p:nvPr>
            <p:ph type="title"/>
          </p:nvPr>
        </p:nvSpPr>
        <p:spPr>
          <a:xfrm>
            <a:off x="764300" y="604525"/>
            <a:ext cx="82419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Otras</a:t>
            </a:r>
            <a:endParaRPr>
              <a:latin typeface="Montserrat"/>
              <a:ea typeface="Montserrat"/>
              <a:cs typeface="Montserrat"/>
              <a:sym typeface="Montserrat"/>
            </a:endParaRPr>
          </a:p>
        </p:txBody>
      </p:sp>
      <p:sp>
        <p:nvSpPr>
          <p:cNvPr id="652" name="Google Shape;652;gfc6221b64e_9_140"/>
          <p:cNvSpPr txBox="1"/>
          <p:nvPr/>
        </p:nvSpPr>
        <p:spPr>
          <a:xfrm>
            <a:off x="764300" y="1404650"/>
            <a:ext cx="8087100" cy="2986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Además de las vistas en la clase, existen otras arquitecturas que buscan resolver el problema de la detección de objetos. Algunas de estas son:</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FPN: </a:t>
            </a:r>
            <a:r>
              <a:rPr b="0" i="0" lang="es" sz="1400" u="sng" cap="none" strike="noStrike">
                <a:solidFill>
                  <a:schemeClr val="hlink"/>
                </a:solidFill>
                <a:latin typeface="Montserrat"/>
                <a:ea typeface="Montserrat"/>
                <a:cs typeface="Montserrat"/>
                <a:sym typeface="Montserrat"/>
                <a:hlinkClick r:id="rId3"/>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R-FCN: </a:t>
            </a:r>
            <a:r>
              <a:rPr b="0" i="0" lang="es" sz="1400" u="sng" cap="none" strike="noStrike">
                <a:solidFill>
                  <a:schemeClr val="hlink"/>
                </a:solidFill>
                <a:latin typeface="Montserrat"/>
                <a:ea typeface="Montserrat"/>
                <a:cs typeface="Montserrat"/>
                <a:sym typeface="Montserrat"/>
                <a:hlinkClick r:id="rId4"/>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v3: </a:t>
            </a:r>
            <a:r>
              <a:rPr b="0" i="0" lang="es" sz="1400" u="sng" cap="none" strike="noStrike">
                <a:solidFill>
                  <a:schemeClr val="hlink"/>
                </a:solidFill>
                <a:latin typeface="Montserrat"/>
                <a:ea typeface="Montserrat"/>
                <a:cs typeface="Montserrat"/>
                <a:sym typeface="Montserrat"/>
                <a:hlinkClick r:id="rId5"/>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v4: </a:t>
            </a:r>
            <a:r>
              <a:rPr b="0" i="0" lang="es" sz="1400" u="sng" cap="none" strike="noStrike">
                <a:solidFill>
                  <a:schemeClr val="hlink"/>
                </a:solidFill>
                <a:latin typeface="Montserrat"/>
                <a:ea typeface="Montserrat"/>
                <a:cs typeface="Montserrat"/>
                <a:sym typeface="Montserrat"/>
                <a:hlinkClick r:id="rId6"/>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v5:</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v6: </a:t>
            </a:r>
            <a:r>
              <a:rPr b="0" i="0" lang="es" sz="1400" u="sng" cap="none" strike="noStrike">
                <a:solidFill>
                  <a:schemeClr val="hlink"/>
                </a:solidFill>
                <a:latin typeface="Montserrat"/>
                <a:ea typeface="Montserrat"/>
                <a:cs typeface="Montserrat"/>
                <a:sym typeface="Montserrat"/>
                <a:hlinkClick r:id="rId7"/>
              </a:rPr>
              <a:t>Link</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 v7: </a:t>
            </a:r>
            <a:r>
              <a:rPr b="0" i="0" lang="es" sz="1400" u="sng" cap="none" strike="noStrike">
                <a:solidFill>
                  <a:schemeClr val="hlink"/>
                </a:solidFill>
                <a:latin typeface="Montserrat"/>
                <a:ea typeface="Montserrat"/>
                <a:cs typeface="Montserrat"/>
                <a:sym typeface="Montserrat"/>
                <a:hlinkClick r:id="rId8"/>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YOLOX: </a:t>
            </a:r>
            <a:r>
              <a:rPr b="0" i="0" lang="es" sz="1400" u="sng" cap="none" strike="noStrike">
                <a:solidFill>
                  <a:schemeClr val="hlink"/>
                </a:solidFill>
                <a:latin typeface="Montserrat"/>
                <a:ea typeface="Montserrat"/>
                <a:cs typeface="Montserrat"/>
                <a:sym typeface="Montserrat"/>
                <a:hlinkClick r:id="rId9"/>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EfficientDet: </a:t>
            </a:r>
            <a:r>
              <a:rPr b="0" i="0" lang="es" sz="1400" u="sng" cap="none" strike="noStrike">
                <a:solidFill>
                  <a:schemeClr val="hlink"/>
                </a:solidFill>
                <a:latin typeface="Montserrat"/>
                <a:ea typeface="Montserrat"/>
                <a:cs typeface="Montserrat"/>
                <a:sym typeface="Montserrat"/>
                <a:hlinkClick r:id="rId10"/>
              </a:rPr>
              <a:t>Link</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g100534e0d99_0_1"/>
          <p:cNvSpPr txBox="1"/>
          <p:nvPr/>
        </p:nvSpPr>
        <p:spPr>
          <a:xfrm>
            <a:off x="777200" y="1377025"/>
            <a:ext cx="800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658" name="Google Shape;658;g100534e0d99_0_1"/>
          <p:cNvSpPr txBox="1"/>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s" sz="2800" u="none" cap="none" strike="noStrike">
                <a:solidFill>
                  <a:srgbClr val="1A1A1A"/>
                </a:solidFill>
                <a:latin typeface="Montserrat"/>
                <a:ea typeface="Montserrat"/>
                <a:cs typeface="Montserrat"/>
                <a:sym typeface="Montserrat"/>
              </a:rPr>
              <a:t>Ejemplos prácticos</a:t>
            </a:r>
            <a:endParaRPr b="1" i="0" sz="2800" u="none" cap="none" strike="noStrike">
              <a:solidFill>
                <a:srgbClr val="1A1A1A"/>
              </a:solidFill>
              <a:latin typeface="Montserrat"/>
              <a:ea typeface="Montserrat"/>
              <a:cs typeface="Montserrat"/>
              <a:sym typeface="Montserrat"/>
            </a:endParaRPr>
          </a:p>
        </p:txBody>
      </p:sp>
      <p:sp>
        <p:nvSpPr>
          <p:cNvPr id="659" name="Google Shape;659;g100534e0d99_0_1"/>
          <p:cNvSpPr txBox="1"/>
          <p:nvPr/>
        </p:nvSpPr>
        <p:spPr>
          <a:xfrm>
            <a:off x="703200" y="1384425"/>
            <a:ext cx="8044500" cy="277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realizar entrenamientos sobre distintas versiones de redes de detección de objetos podemos utilizar la plataforma y el código que nos provee </a:t>
            </a:r>
            <a:r>
              <a:rPr b="0" i="0" lang="es" sz="1400" u="sng" cap="none" strike="noStrike">
                <a:solidFill>
                  <a:schemeClr val="hlink"/>
                </a:solidFill>
                <a:latin typeface="Montserrat"/>
                <a:ea typeface="Montserrat"/>
                <a:cs typeface="Montserrat"/>
                <a:sym typeface="Montserrat"/>
                <a:hlinkClick r:id="rId3"/>
              </a:rPr>
              <a:t>https://roboflow.com/</a:t>
            </a:r>
            <a:r>
              <a:rPr b="0" i="0" lang="es" sz="1400" u="none" cap="none" strike="noStrike">
                <a:solidFill>
                  <a:srgbClr val="000000"/>
                </a:solidFill>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Otras opciones pueden ser:</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4"/>
              </a:rPr>
              <a:t>Tensorflow Object Detection API</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sng" cap="none" strike="noStrike">
                <a:solidFill>
                  <a:schemeClr val="hlink"/>
                </a:solidFill>
                <a:latin typeface="Montserrat"/>
                <a:ea typeface="Montserrat"/>
                <a:cs typeface="Montserrat"/>
                <a:sym typeface="Montserrat"/>
                <a:hlinkClick r:id="rId5"/>
              </a:rPr>
              <a:t>Detectron2</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No es obligatorio pero si quieren dejar su feedback sobre esta clase pueden hacerlo aquí:</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sng" cap="none" strike="noStrike">
                <a:solidFill>
                  <a:schemeClr val="accent5"/>
                </a:solidFill>
                <a:latin typeface="Montserrat"/>
                <a:ea typeface="Montserrat"/>
                <a:cs typeface="Montserrat"/>
                <a:sym typeface="Montserrat"/>
                <a:hlinkClick r:id="rId6">
                  <a:extLst>
                    <a:ext uri="{A12FA001-AC4F-418D-AE19-62706E023703}">
                      <ahyp:hlinkClr val="tx"/>
                    </a:ext>
                  </a:extLst>
                </a:hlinkClick>
              </a:rPr>
              <a:t>Encuesta sobre la clase</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pic>
        <p:nvPicPr>
          <p:cNvPr id="279" name="Google Shape;279;g1008f31aed7_0_15"/>
          <p:cNvPicPr preferRelativeResize="0"/>
          <p:nvPr/>
        </p:nvPicPr>
        <p:blipFill rotWithShape="1">
          <a:blip r:embed="rId3">
            <a:alphaModFix/>
          </a:blip>
          <a:srcRect b="0" l="0" r="0" t="0"/>
          <a:stretch/>
        </p:blipFill>
        <p:spPr>
          <a:xfrm>
            <a:off x="834938" y="1314450"/>
            <a:ext cx="7353776" cy="3829051"/>
          </a:xfrm>
          <a:prstGeom prst="rect">
            <a:avLst/>
          </a:prstGeom>
          <a:noFill/>
          <a:ln>
            <a:noFill/>
          </a:ln>
        </p:spPr>
      </p:pic>
      <p:sp>
        <p:nvSpPr>
          <p:cNvPr id="280" name="Google Shape;280;g1008f31aed7_0_15"/>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Algoritmo Sliding Window Convolucional</a:t>
            </a:r>
            <a:endParaRPr>
              <a:latin typeface="Montserrat"/>
              <a:ea typeface="Montserrat"/>
              <a:cs typeface="Montserrat"/>
              <a:sym typeface="Montserrat"/>
            </a:endParaRPr>
          </a:p>
        </p:txBody>
      </p:sp>
      <p:sp>
        <p:nvSpPr>
          <p:cNvPr id="281" name="Google Shape;281;g1008f31aed7_0_15"/>
          <p:cNvSpPr txBox="1"/>
          <p:nvPr/>
        </p:nvSpPr>
        <p:spPr>
          <a:xfrm>
            <a:off x="4741882" y="16316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2" name="Google Shape;282;g1008f31aed7_0_15"/>
          <p:cNvSpPr txBox="1"/>
          <p:nvPr/>
        </p:nvSpPr>
        <p:spPr>
          <a:xfrm>
            <a:off x="5574207" y="1601496"/>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3" name="Google Shape;283;g1008f31aed7_0_15"/>
          <p:cNvSpPr txBox="1"/>
          <p:nvPr/>
        </p:nvSpPr>
        <p:spPr>
          <a:xfrm>
            <a:off x="6595407" y="1601496"/>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4" name="Google Shape;284;g1008f31aed7_0_15"/>
          <p:cNvSpPr txBox="1"/>
          <p:nvPr/>
        </p:nvSpPr>
        <p:spPr>
          <a:xfrm>
            <a:off x="4789882" y="2912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5" name="Google Shape;285;g1008f31aed7_0_15"/>
          <p:cNvSpPr txBox="1"/>
          <p:nvPr/>
        </p:nvSpPr>
        <p:spPr>
          <a:xfrm>
            <a:off x="5603332" y="2912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6" name="Google Shape;286;g1008f31aed7_0_15"/>
          <p:cNvSpPr txBox="1"/>
          <p:nvPr/>
        </p:nvSpPr>
        <p:spPr>
          <a:xfrm>
            <a:off x="6655982" y="2912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7" name="Google Shape;287;g1008f31aed7_0_15"/>
          <p:cNvSpPr txBox="1"/>
          <p:nvPr/>
        </p:nvSpPr>
        <p:spPr>
          <a:xfrm>
            <a:off x="4821357" y="3961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8" name="Google Shape;288;g1008f31aed7_0_15"/>
          <p:cNvSpPr txBox="1"/>
          <p:nvPr/>
        </p:nvSpPr>
        <p:spPr>
          <a:xfrm>
            <a:off x="5670207" y="3961271"/>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
        <p:nvSpPr>
          <p:cNvPr id="289" name="Google Shape;289;g1008f31aed7_0_15"/>
          <p:cNvSpPr txBox="1"/>
          <p:nvPr/>
        </p:nvSpPr>
        <p:spPr>
          <a:xfrm>
            <a:off x="6655982" y="4026846"/>
            <a:ext cx="558300" cy="174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a:t>
            </a:r>
            <a:endParaRPr b="0" i="0" sz="9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1008f31aed7_0_2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p:txBody>
      </p:sp>
      <p:sp>
        <p:nvSpPr>
          <p:cNvPr id="295" name="Google Shape;295;g1008f31aed7_0_26"/>
          <p:cNvSpPr txBox="1"/>
          <p:nvPr/>
        </p:nvSpPr>
        <p:spPr>
          <a:xfrm>
            <a:off x="729450" y="1332500"/>
            <a:ext cx="7828800" cy="3417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A la hora de medir la performance de los distintos algoritmos de detección de objetos no solo debemos tener en cuenta que la clasificación del objeto corresponda a la clase correcta, sino que también, la ubicación del bounding box predicho sea acorde al tamaño y ubicación real del objeto detectado.</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Para evaluar ambas predicciones a la vez se utiliza el Average Precision (AP), el cual puede obtenerse como el área bajo la curva de Precision-Recall para cada una de las clases. Luego, al promediar los valores de AP entre todas las clases, se obtiene lo que se conoce como Mean Average Precision (mAP), que es la métrica más popular entre las utilizadas para evaluar dichos modelos.</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0" i="0" lang="es" sz="1500" u="none" cap="none" strike="noStrike">
                <a:solidFill>
                  <a:srgbClr val="000000"/>
                </a:solidFill>
                <a:latin typeface="Montserrat"/>
                <a:ea typeface="Montserrat"/>
                <a:cs typeface="Montserrat"/>
                <a:sym typeface="Montserrat"/>
              </a:rPr>
              <a:t>Aun así, cada competencia definió distintas variantes para calcular el valor final de mAP. En este caso analizaremos el propuesto originalmente en la competencia de PASCAL VOC.</a:t>
            </a:r>
            <a:endParaRPr b="0" i="0" sz="1500" u="none" cap="none" strike="noStrike">
              <a:solidFill>
                <a:srgbClr val="000000"/>
              </a:solidFill>
              <a:latin typeface="Montserrat"/>
              <a:ea typeface="Montserrat"/>
              <a:cs typeface="Montserrat"/>
              <a:sym typeface="Montserrat"/>
            </a:endParaRPr>
          </a:p>
        </p:txBody>
      </p:sp>
      <p:sp>
        <p:nvSpPr>
          <p:cNvPr id="296" name="Google Shape;296;g1008f31aed7_0_26"/>
          <p:cNvSpPr txBox="1"/>
          <p:nvPr/>
        </p:nvSpPr>
        <p:spPr>
          <a:xfrm>
            <a:off x="783375" y="4804800"/>
            <a:ext cx="7634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The PASCAL Visual Object Classes (VOC) Challenge.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gcb7c9021aa_2_9"/>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Mean Average Precision</a:t>
            </a:r>
            <a:endParaRPr sz="900">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latin typeface="Montserrat"/>
              <a:ea typeface="Montserrat"/>
              <a:cs typeface="Montserrat"/>
              <a:sym typeface="Montserrat"/>
            </a:endParaRPr>
          </a:p>
        </p:txBody>
      </p:sp>
      <p:sp>
        <p:nvSpPr>
          <p:cNvPr id="302" name="Google Shape;302;gcb7c9021aa_2_9"/>
          <p:cNvSpPr txBox="1"/>
          <p:nvPr/>
        </p:nvSpPr>
        <p:spPr>
          <a:xfrm>
            <a:off x="729450" y="1218750"/>
            <a:ext cx="7688700" cy="2555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Por otro lado, en un problema de detección de objetos, ¿de qué forma se define si una predicción es correcta o no?</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diferencia del caso de clasificación, en detección se deben cumplir tres requisitos:</a:t>
            </a:r>
            <a:endParaRPr b="0" i="0" sz="1400" u="none" cap="none" strike="noStrike">
              <a:solidFill>
                <a:srgbClr val="000000"/>
              </a:solidFill>
              <a:latin typeface="Montserrat"/>
              <a:ea typeface="Montserrat"/>
              <a:cs typeface="Montserrat"/>
              <a:sym typeface="Montserrat"/>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confianza </a:t>
            </a:r>
            <a:r>
              <a:rPr b="0" i="0" lang="es" sz="1400" u="none" cap="none" strike="noStrike">
                <a:solidFill>
                  <a:srgbClr val="000000"/>
                </a:solidFill>
                <a:latin typeface="Cambria"/>
                <a:ea typeface="Cambria"/>
                <a:cs typeface="Cambria"/>
                <a:sym typeface="Cambria"/>
              </a:rPr>
              <a:t>p</a:t>
            </a:r>
            <a:r>
              <a:rPr b="0" i="0" lang="es" sz="1400" u="none" cap="none" strike="noStrike">
                <a:solidFill>
                  <a:srgbClr val="000000"/>
                </a:solidFill>
                <a:latin typeface="Montserrat"/>
                <a:ea typeface="Montserrat"/>
                <a:cs typeface="Montserrat"/>
                <a:sym typeface="Montserrat"/>
              </a:rPr>
              <a:t> de que existe un objeto sea mayor que un cierto umbral predefinido. En ocasiones esta confianza se expresa como una clase mas representando el fondo.</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clase predicha sea la correcta.</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Que la IoU del bounding box predicho y el ground truth sea mayor que un cierto umbral predefinido.</a:t>
            </a:r>
            <a:endParaRPr b="0" i="0" sz="1400" u="none" cap="none" strike="noStrike">
              <a:solidFill>
                <a:srgbClr val="000000"/>
              </a:solidFill>
              <a:latin typeface="Montserrat"/>
              <a:ea typeface="Montserrat"/>
              <a:cs typeface="Montserrat"/>
              <a:sym typeface="Montserrat"/>
            </a:endParaRPr>
          </a:p>
        </p:txBody>
      </p:sp>
      <p:sp>
        <p:nvSpPr>
          <p:cNvPr id="303" name="Google Shape;303;gcb7c9021aa_2_9"/>
          <p:cNvSpPr txBox="1"/>
          <p:nvPr/>
        </p:nvSpPr>
        <p:spPr>
          <a:xfrm>
            <a:off x="1802796" y="3762150"/>
            <a:ext cx="675633" cy="1318118"/>
          </a:xfrm>
          <a:prstGeom prst="rect">
            <a:avLst/>
          </a:pr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4" name="Google Shape;304;gcb7c9021aa_2_9"/>
          <p:cNvSpPr txBox="1"/>
          <p:nvPr/>
        </p:nvSpPr>
        <p:spPr>
          <a:xfrm>
            <a:off x="3231775" y="3671500"/>
            <a:ext cx="57153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1" lang="es" sz="1200" u="none" cap="none" strike="noStrike">
                <a:solidFill>
                  <a:srgbClr val="000000"/>
                </a:solidFill>
                <a:latin typeface="Cambria"/>
                <a:ea typeface="Cambria"/>
                <a:cs typeface="Cambria"/>
                <a:sym typeface="Cambria"/>
              </a:rPr>
              <a:t>p</a:t>
            </a:r>
            <a:r>
              <a:rPr b="0" i="0" lang="es" sz="1200" u="none" cap="none" strike="noStrike">
                <a:solidFill>
                  <a:srgbClr val="000000"/>
                </a:solidFill>
                <a:latin typeface="Montserrat"/>
                <a:ea typeface="Montserrat"/>
                <a:cs typeface="Montserrat"/>
                <a:sym typeface="Montserrat"/>
              </a:rPr>
              <a:t> es el nivel de confianza de que exista un objeto. Si no hay objeto en la imagen, la etiqueta contiene un 0 en la posición de </a:t>
            </a:r>
            <a:r>
              <a:rPr b="0" i="1" lang="es" sz="1200" u="none" cap="none" strike="noStrike">
                <a:solidFill>
                  <a:srgbClr val="000000"/>
                </a:solidFill>
                <a:latin typeface="Cambria"/>
                <a:ea typeface="Cambria"/>
                <a:cs typeface="Cambria"/>
                <a:sym typeface="Cambria"/>
              </a:rPr>
              <a:t>p</a:t>
            </a:r>
            <a:r>
              <a:rPr b="0" i="0" lang="es" sz="1200" u="none" cap="none" strike="noStrike">
                <a:solidFill>
                  <a:srgbClr val="000000"/>
                </a:solidFill>
                <a:latin typeface="Montserrat"/>
                <a:ea typeface="Montserrat"/>
                <a:cs typeface="Montserrat"/>
                <a:sym typeface="Montserrat"/>
              </a:rPr>
              <a:t>.</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1" lang="es" sz="1200" u="none" cap="none" strike="noStrike">
                <a:solidFill>
                  <a:srgbClr val="000000"/>
                </a:solidFill>
                <a:latin typeface="Cambria"/>
                <a:ea typeface="Cambria"/>
                <a:cs typeface="Cambria"/>
                <a:sym typeface="Cambria"/>
              </a:rPr>
              <a:t>x, y, w</a:t>
            </a:r>
            <a:r>
              <a:rPr b="0" i="0" lang="es" sz="1200" u="none" cap="none" strike="noStrike">
                <a:solidFill>
                  <a:srgbClr val="000000"/>
                </a:solidFill>
                <a:latin typeface="Montserrat"/>
                <a:ea typeface="Montserrat"/>
                <a:cs typeface="Montserrat"/>
                <a:sym typeface="Montserrat"/>
              </a:rPr>
              <a:t> y </a:t>
            </a:r>
            <a:r>
              <a:rPr b="0" i="1" lang="es" sz="1200" u="none" cap="none" strike="noStrike">
                <a:solidFill>
                  <a:srgbClr val="000000"/>
                </a:solidFill>
                <a:latin typeface="Cambria"/>
                <a:ea typeface="Cambria"/>
                <a:cs typeface="Cambria"/>
                <a:sym typeface="Cambria"/>
              </a:rPr>
              <a:t>h</a:t>
            </a:r>
            <a:r>
              <a:rPr b="0" i="0" lang="es" sz="1200" u="none" cap="none" strike="noStrike">
                <a:solidFill>
                  <a:srgbClr val="000000"/>
                </a:solidFill>
                <a:latin typeface="Montserrat"/>
                <a:ea typeface="Montserrat"/>
                <a:cs typeface="Montserrat"/>
                <a:sym typeface="Montserrat"/>
              </a:rPr>
              <a:t> definen el bounding box y se utilizan para computar el IoU.</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Los valores de </a:t>
            </a:r>
            <a:r>
              <a:rPr b="0" i="1" lang="es" sz="1200" u="none" cap="none" strike="noStrike">
                <a:solidFill>
                  <a:srgbClr val="000000"/>
                </a:solidFill>
                <a:latin typeface="Cambria"/>
                <a:ea typeface="Cambria"/>
                <a:cs typeface="Cambria"/>
                <a:sym typeface="Cambria"/>
              </a:rPr>
              <a:t>c</a:t>
            </a:r>
            <a:r>
              <a:rPr b="0" i="0" lang="es" sz="1200" u="none" cap="none" strike="noStrike">
                <a:solidFill>
                  <a:srgbClr val="000000"/>
                </a:solidFill>
                <a:latin typeface="Montserrat"/>
                <a:ea typeface="Montserrat"/>
                <a:cs typeface="Montserrat"/>
                <a:sym typeface="Montserrat"/>
              </a:rPr>
              <a:t> son las probabilidades de que el objeto corresponda a alguna de las clases del dataset.</a:t>
            </a:r>
            <a:endParaRPr b="0" i="0" sz="1200" u="none" cap="none" strike="noStrike">
              <a:solidFill>
                <a:srgbClr val="000000"/>
              </a:solidFill>
              <a:latin typeface="Montserrat"/>
              <a:ea typeface="Montserrat"/>
              <a:cs typeface="Montserrat"/>
              <a:sym typeface="Montserrat"/>
            </a:endParaRPr>
          </a:p>
        </p:txBody>
      </p:sp>
      <p:cxnSp>
        <p:nvCxnSpPr>
          <p:cNvPr id="305" name="Google Shape;305;gcb7c9021aa_2_9"/>
          <p:cNvCxnSpPr/>
          <p:nvPr/>
        </p:nvCxnSpPr>
        <p:spPr>
          <a:xfrm>
            <a:off x="2504750" y="3855050"/>
            <a:ext cx="742200" cy="61800"/>
          </a:xfrm>
          <a:prstGeom prst="straightConnector1">
            <a:avLst/>
          </a:prstGeom>
          <a:noFill/>
          <a:ln cap="flat" cmpd="sng" w="9525">
            <a:solidFill>
              <a:schemeClr val="dk2"/>
            </a:solidFill>
            <a:prstDash val="solid"/>
            <a:round/>
            <a:headEnd len="sm" w="sm" type="none"/>
            <a:tailEnd len="med" w="med" type="triangle"/>
          </a:ln>
        </p:spPr>
      </p:cxnSp>
      <p:sp>
        <p:nvSpPr>
          <p:cNvPr id="306" name="Google Shape;306;gcb7c9021aa_2_9"/>
          <p:cNvSpPr/>
          <p:nvPr/>
        </p:nvSpPr>
        <p:spPr>
          <a:xfrm>
            <a:off x="2504750" y="4009650"/>
            <a:ext cx="123600" cy="5979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7" name="Google Shape;307;gcb7c9021aa_2_9"/>
          <p:cNvCxnSpPr>
            <a:stCxn id="306" idx="1"/>
            <a:endCxn id="304" idx="1"/>
          </p:cNvCxnSpPr>
          <p:nvPr/>
        </p:nvCxnSpPr>
        <p:spPr>
          <a:xfrm>
            <a:off x="2628350" y="4308600"/>
            <a:ext cx="603300" cy="101700"/>
          </a:xfrm>
          <a:prstGeom prst="straightConnector1">
            <a:avLst/>
          </a:prstGeom>
          <a:noFill/>
          <a:ln cap="flat" cmpd="sng" w="9525">
            <a:solidFill>
              <a:schemeClr val="dk2"/>
            </a:solidFill>
            <a:prstDash val="solid"/>
            <a:round/>
            <a:headEnd len="sm" w="sm" type="none"/>
            <a:tailEnd len="med" w="med" type="triangle"/>
          </a:ln>
        </p:spPr>
      </p:cxnSp>
      <p:sp>
        <p:nvSpPr>
          <p:cNvPr id="308" name="Google Shape;308;gcb7c9021aa_2_9"/>
          <p:cNvSpPr/>
          <p:nvPr/>
        </p:nvSpPr>
        <p:spPr>
          <a:xfrm>
            <a:off x="2535675" y="4700275"/>
            <a:ext cx="92700" cy="3093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9" name="Google Shape;309;gcb7c9021aa_2_9"/>
          <p:cNvCxnSpPr>
            <a:stCxn id="308" idx="1"/>
          </p:cNvCxnSpPr>
          <p:nvPr/>
        </p:nvCxnSpPr>
        <p:spPr>
          <a:xfrm>
            <a:off x="2628375" y="4854925"/>
            <a:ext cx="597900" cy="0"/>
          </a:xfrm>
          <a:prstGeom prst="straightConnector1">
            <a:avLst/>
          </a:prstGeom>
          <a:noFill/>
          <a:ln cap="flat" cmpd="sng" w="9525">
            <a:solidFill>
              <a:schemeClr val="dk2"/>
            </a:solidFill>
            <a:prstDash val="solid"/>
            <a:round/>
            <a:headEnd len="sm" w="sm"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gcb7c9021aa_2_36"/>
          <p:cNvSpPr txBox="1"/>
          <p:nvPr>
            <p:ph type="title"/>
          </p:nvPr>
        </p:nvSpPr>
        <p:spPr>
          <a:xfrm>
            <a:off x="729450"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mAP: Intersection over Union (IoU)</a:t>
            </a:r>
            <a:endParaRPr sz="900">
              <a:latin typeface="Montserrat"/>
              <a:ea typeface="Montserrat"/>
              <a:cs typeface="Montserrat"/>
              <a:sym typeface="Montserrat"/>
            </a:endParaRPr>
          </a:p>
        </p:txBody>
      </p:sp>
      <p:pic>
        <p:nvPicPr>
          <p:cNvPr id="315" name="Google Shape;315;gcb7c9021aa_2_36"/>
          <p:cNvPicPr preferRelativeResize="0"/>
          <p:nvPr/>
        </p:nvPicPr>
        <p:blipFill rotWithShape="1">
          <a:blip r:embed="rId3">
            <a:alphaModFix/>
          </a:blip>
          <a:srcRect b="0" l="0" r="0" t="0"/>
          <a:stretch/>
        </p:blipFill>
        <p:spPr>
          <a:xfrm>
            <a:off x="1209100" y="2414958"/>
            <a:ext cx="2605900" cy="2414450"/>
          </a:xfrm>
          <a:prstGeom prst="rect">
            <a:avLst/>
          </a:prstGeom>
          <a:noFill/>
          <a:ln>
            <a:noFill/>
          </a:ln>
        </p:spPr>
      </p:pic>
      <p:pic>
        <p:nvPicPr>
          <p:cNvPr id="316" name="Google Shape;316;gcb7c9021aa_2_36"/>
          <p:cNvPicPr preferRelativeResize="0"/>
          <p:nvPr/>
        </p:nvPicPr>
        <p:blipFill rotWithShape="1">
          <a:blip r:embed="rId4">
            <a:alphaModFix/>
          </a:blip>
          <a:srcRect b="0" l="0" r="0" t="0"/>
          <a:stretch/>
        </p:blipFill>
        <p:spPr>
          <a:xfrm>
            <a:off x="5385850" y="2257373"/>
            <a:ext cx="2479275" cy="2678300"/>
          </a:xfrm>
          <a:prstGeom prst="rect">
            <a:avLst/>
          </a:prstGeom>
          <a:noFill/>
          <a:ln>
            <a:noFill/>
          </a:ln>
        </p:spPr>
      </p:pic>
      <p:sp>
        <p:nvSpPr>
          <p:cNvPr id="317" name="Google Shape;317;gcb7c9021aa_2_36"/>
          <p:cNvSpPr txBox="1"/>
          <p:nvPr/>
        </p:nvSpPr>
        <p:spPr>
          <a:xfrm>
            <a:off x="834925" y="1360600"/>
            <a:ext cx="7751400" cy="831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También llamada Jaccard Index, es una forma de medir que tan bien coincide la bounding box predicha con la verdadera. Cuanto más cercano a 1 es el valor, mejor es la predicción de dicha bounding box.</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